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81" r:id="rId2"/>
    <p:sldId id="324" r:id="rId3"/>
    <p:sldId id="325" r:id="rId4"/>
    <p:sldId id="326" r:id="rId5"/>
    <p:sldId id="330" r:id="rId6"/>
    <p:sldId id="329" r:id="rId7"/>
    <p:sldId id="328" r:id="rId8"/>
    <p:sldId id="322" r:id="rId9"/>
    <p:sldId id="320" r:id="rId10"/>
    <p:sldId id="333" r:id="rId11"/>
    <p:sldId id="334" r:id="rId12"/>
    <p:sldId id="335" r:id="rId13"/>
    <p:sldId id="347" r:id="rId14"/>
    <p:sldId id="350" r:id="rId15"/>
    <p:sldId id="336" r:id="rId16"/>
    <p:sldId id="337" r:id="rId17"/>
    <p:sldId id="349" r:id="rId18"/>
    <p:sldId id="348" r:id="rId19"/>
    <p:sldId id="338" r:id="rId20"/>
    <p:sldId id="339" r:id="rId21"/>
    <p:sldId id="340" r:id="rId22"/>
    <p:sldId id="345" r:id="rId23"/>
    <p:sldId id="342" r:id="rId24"/>
    <p:sldId id="346" r:id="rId25"/>
    <p:sldId id="343" r:id="rId26"/>
    <p:sldId id="331" r:id="rId27"/>
    <p:sldId id="341" r:id="rId28"/>
    <p:sldId id="314" r:id="rId29"/>
    <p:sldId id="316" r:id="rId30"/>
    <p:sldId id="317" r:id="rId31"/>
    <p:sldId id="318" r:id="rId32"/>
    <p:sldId id="315" r:id="rId33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3399"/>
    <a:srgbClr val="FFCC66"/>
    <a:srgbClr val="66FF99"/>
    <a:srgbClr val="990000"/>
    <a:srgbClr val="FF3300"/>
    <a:srgbClr val="00CC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43EAE7-7E26-409E-AC31-6458574433BE}" v="100" dt="2020-09-07T22:19:40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26" y="-90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858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2D51304-6FA8-4E87-A223-22BAD369C2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FDABAEC-CD60-4F6C-B8D0-5360ADB6DB1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DCACABC2-56F7-4D1B-A102-DD6265CFE4F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EA3D3AF7-CD22-4022-AE92-EE14615B346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19F14CDC-A5FB-4E35-955F-5162A1E101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6F931240-2CBE-46D7-A847-016114486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C89E29-969A-4D52-8FBF-963F9E2A2C67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492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102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6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0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22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012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62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85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0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927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86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>
            <a:extLst>
              <a:ext uri="{FF2B5EF4-FFF2-40B4-BE49-F238E27FC236}">
                <a16:creationId xmlns:a16="http://schemas.microsoft.com/office/drawing/2014/main" id="{C06735E8-D9B1-4106-8248-638EBD1E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448800" cy="6858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8E78AFF-F82C-4447-9771-4109E6663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6553200"/>
            <a:ext cx="15525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s-MX" sz="1200">
                <a:solidFill>
                  <a:schemeClr val="folHlink"/>
                </a:solidFill>
                <a:latin typeface="Calibri" pitchFamily="34" charset="0"/>
              </a:rPr>
              <a:t>PC2 itam 27-8-2015</a:t>
            </a:r>
            <a:endParaRPr lang="en-US" altLang="es-MX" sz="1200">
              <a:solidFill>
                <a:schemeClr val="folHlink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image" Target="../media/image2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youtube.com/watch?v=SuPOQyJb7l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>
            <a:extLst>
              <a:ext uri="{FF2B5EF4-FFF2-40B4-BE49-F238E27FC236}">
                <a16:creationId xmlns:a16="http://schemas.microsoft.com/office/drawing/2014/main" id="{736EA04B-C477-4E1A-9AC4-54C8B4CA8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00050"/>
            <a:ext cx="64008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5400">
                <a:latin typeface="Arial" panose="020B0604020202020204" pitchFamily="34" charset="0"/>
              </a:rPr>
              <a:t>Clase 3</a:t>
            </a:r>
            <a:br>
              <a:rPr lang="en-US" altLang="es-MX" sz="5400">
                <a:latin typeface="Arial" panose="020B0604020202020204" pitchFamily="34" charset="0"/>
              </a:rPr>
            </a:br>
            <a:br>
              <a:rPr lang="en-US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El modelo consensual de democracia</a:t>
            </a:r>
            <a:br>
              <a:rPr lang="es-MX" altLang="es-MX" sz="5400">
                <a:latin typeface="Arial" panose="020B0604020202020204" pitchFamily="34" charset="0"/>
              </a:rPr>
            </a:br>
            <a:br>
              <a:rPr lang="es-MX" altLang="es-MX" sz="5400">
                <a:latin typeface="Arial" panose="020B0604020202020204" pitchFamily="34" charset="0"/>
              </a:rPr>
            </a:br>
            <a:r>
              <a:rPr lang="es-MX" altLang="es-MX" sz="5400">
                <a:latin typeface="Arial" panose="020B0604020202020204" pitchFamily="34" charset="0"/>
              </a:rPr>
              <a:t>Suiza</a:t>
            </a:r>
            <a:endParaRPr lang="en-US" altLang="es-MX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234573D4-090C-4C09-B0E9-669302707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69875"/>
            <a:ext cx="4864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unión hace la fuerza</a:t>
            </a:r>
          </a:p>
        </p:txBody>
      </p:sp>
      <p:sp>
        <p:nvSpPr>
          <p:cNvPr id="86019" name="Text Box 3">
            <a:extLst>
              <a:ext uri="{FF2B5EF4-FFF2-40B4-BE49-F238E27FC236}">
                <a16:creationId xmlns:a16="http://schemas.microsoft.com/office/drawing/2014/main" id="{DF091590-ED52-444C-943A-0497C4E65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S. XIII-XIV: los Habsburgo buscan recuperar el control de poblados alemanes de los Alpes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BAD326DA-CCF9-4FDB-92F8-8F168381F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638800"/>
            <a:ext cx="815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</a:t>
            </a:r>
            <a:r>
              <a:rPr lang="en-US" altLang="es-MX" sz="3200" i="1">
                <a:latin typeface="Arial" panose="020B0604020202020204" pitchFamily="34" charset="0"/>
              </a:rPr>
              <a:t>N</a:t>
            </a:r>
            <a:r>
              <a:rPr lang="en-US" altLang="es-MX" sz="3200">
                <a:latin typeface="Arial" panose="020B0604020202020204" pitchFamily="34" charset="0"/>
              </a:rPr>
              <a:t> y el consenso, diversidad creciente </a:t>
            </a:r>
          </a:p>
        </p:txBody>
      </p:sp>
      <p:sp>
        <p:nvSpPr>
          <p:cNvPr id="86021" name="Text Box 5">
            <a:extLst>
              <a:ext uri="{FF2B5EF4-FFF2-40B4-BE49-F238E27FC236}">
                <a16:creationId xmlns:a16="http://schemas.microsoft.com/office/drawing/2014/main" id="{31B220FD-2B68-4229-B9A4-F2D66A10A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 (1481): alianza </a:t>
            </a:r>
            <a:r>
              <a:rPr lang="en-US" altLang="es-MX" sz="3200" b="1">
                <a:latin typeface="Arial" panose="020B0604020202020204" pitchFamily="34" charset="0"/>
              </a:rPr>
              <a:t>defensiva</a:t>
            </a:r>
            <a:r>
              <a:rPr lang="en-US" altLang="es-MX" sz="3200">
                <a:latin typeface="Arial" panose="020B0604020202020204" pitchFamily="34" charset="0"/>
              </a:rPr>
              <a:t> de cantones urbanos (Lucerna, Zurich, Berna) con rurales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0BCEF81B-B898-4B4D-B377-1F847AF5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0386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Defensa exitosa, se vuelven ofensivos (Italia.) Francia los derrota, neutralidad desde 1515</a:t>
            </a:r>
          </a:p>
        </p:txBody>
      </p:sp>
      <p:pic>
        <p:nvPicPr>
          <p:cNvPr id="86023" name="Picture 7" descr="C:\Documents and Settings\emm\Mis documentos\Mis imágenes\imperio habsburgo.jpg">
            <a:extLst>
              <a:ext uri="{FF2B5EF4-FFF2-40B4-BE49-F238E27FC236}">
                <a16:creationId xmlns:a16="http://schemas.microsoft.com/office/drawing/2014/main" id="{2CCA50D1-947F-4537-B3A2-8FE61D15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743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>
            <a:extLst>
              <a:ext uri="{FF2B5EF4-FFF2-40B4-BE49-F238E27FC236}">
                <a16:creationId xmlns:a16="http://schemas.microsoft.com/office/drawing/2014/main" id="{63B76E07-6D35-43E9-A6E7-F27E1A89CDC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524000"/>
            <a:ext cx="1905000" cy="1600200"/>
            <a:chOff x="480" y="960"/>
            <a:chExt cx="1200" cy="1008"/>
          </a:xfrm>
        </p:grpSpPr>
        <p:sp>
          <p:nvSpPr>
            <p:cNvPr id="11273" name="Oval 14">
              <a:extLst>
                <a:ext uri="{FF2B5EF4-FFF2-40B4-BE49-F238E27FC236}">
                  <a16:creationId xmlns:a16="http://schemas.microsoft.com/office/drawing/2014/main" id="{B21746E9-5320-464F-AA79-F4B08AE1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960"/>
              <a:ext cx="1200" cy="1008"/>
            </a:xfrm>
            <a:prstGeom prst="ellipse">
              <a:avLst/>
            </a:prstGeom>
            <a:solidFill>
              <a:srgbClr val="990000"/>
            </a:solidFill>
            <a:ln w="381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sp>
          <p:nvSpPr>
            <p:cNvPr id="11274" name="Line 15">
              <a:extLst>
                <a:ext uri="{FF2B5EF4-FFF2-40B4-BE49-F238E27FC236}">
                  <a16:creationId xmlns:a16="http://schemas.microsoft.com/office/drawing/2014/main" id="{D8C6EC6F-DC87-4559-9849-2B46B5B5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7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5" name="Line 16">
              <a:extLst>
                <a:ext uri="{FF2B5EF4-FFF2-40B4-BE49-F238E27FC236}">
                  <a16:creationId xmlns:a16="http://schemas.microsoft.com/office/drawing/2014/main" id="{536F244B-7C81-481C-B093-2CFBC2DD3F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13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6" name="Line 17">
              <a:extLst>
                <a:ext uri="{FF2B5EF4-FFF2-40B4-BE49-F238E27FC236}">
                  <a16:creationId xmlns:a16="http://schemas.microsoft.com/office/drawing/2014/main" id="{3EB0A699-075A-45FC-BF9A-116245D06E0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15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7" name="Line 18">
              <a:extLst>
                <a:ext uri="{FF2B5EF4-FFF2-40B4-BE49-F238E27FC236}">
                  <a16:creationId xmlns:a16="http://schemas.microsoft.com/office/drawing/2014/main" id="{31FB0146-A8C8-4189-95C6-47F3C02513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74" y="1065"/>
              <a:ext cx="0" cy="708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8" name="Line 19">
              <a:extLst>
                <a:ext uri="{FF2B5EF4-FFF2-40B4-BE49-F238E27FC236}">
                  <a16:creationId xmlns:a16="http://schemas.microsoft.com/office/drawing/2014/main" id="{4580405E-C50F-4A5B-9937-D85178162A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79" name="Line 20">
              <a:extLst>
                <a:ext uri="{FF2B5EF4-FFF2-40B4-BE49-F238E27FC236}">
                  <a16:creationId xmlns:a16="http://schemas.microsoft.com/office/drawing/2014/main" id="{4EC27388-C9F7-4BF1-A3C8-CDBAB6BC8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" y="1152"/>
              <a:ext cx="0" cy="63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autoUpdateAnimBg="0"/>
      <p:bldP spid="86020" grpId="0" animBg="1" autoUpdateAnimBg="0"/>
      <p:bldP spid="86021" grpId="0" autoUpdateAnimBg="0"/>
      <p:bldP spid="8602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E4384987-DC46-4F86-A4D4-A63727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2698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más antigua república europea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8EC15BA2-0A3A-436D-9656-2D4CDA74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1798: </a:t>
            </a:r>
            <a:r>
              <a:rPr lang="en-US" altLang="es-MX" sz="3200">
                <a:latin typeface="Arial" panose="020B0604020202020204" pitchFamily="34" charset="0"/>
              </a:rPr>
              <a:t>Napoleón invade</a:t>
            </a:r>
          </a:p>
        </p:txBody>
      </p:sp>
      <p:sp>
        <p:nvSpPr>
          <p:cNvPr id="87044" name="Text Box 4">
            <a:extLst>
              <a:ext uri="{FF2B5EF4-FFF2-40B4-BE49-F238E27FC236}">
                <a16:creationId xmlns:a16="http://schemas.microsoft.com/office/drawing/2014/main" id="{C6874E7C-252F-43BC-9D4E-98513BDE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352800"/>
            <a:ext cx="5486400" cy="579438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El otro estereotipo de Lijphart</a:t>
            </a:r>
          </a:p>
        </p:txBody>
      </p:sp>
      <p:sp>
        <p:nvSpPr>
          <p:cNvPr id="87045" name="Text Box 5">
            <a:extLst>
              <a:ext uri="{FF2B5EF4-FFF2-40B4-BE49-F238E27FC236}">
                <a16:creationId xmlns:a16="http://schemas.microsoft.com/office/drawing/2014/main" id="{67E0539C-27CC-4E67-96CA-56CF6EAF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1815</a:t>
            </a:r>
            <a:r>
              <a:rPr lang="en-US" altLang="es-MX" sz="3200">
                <a:latin typeface="Arial" panose="020B0604020202020204" pitchFamily="34" charset="0"/>
              </a:rPr>
              <a:t>: Restauración</a:t>
            </a:r>
          </a:p>
        </p:txBody>
      </p:sp>
      <p:sp>
        <p:nvSpPr>
          <p:cNvPr id="87046" name="Text Box 6">
            <a:extLst>
              <a:ext uri="{FF2B5EF4-FFF2-40B4-BE49-F238E27FC236}">
                <a16:creationId xmlns:a16="http://schemas.microsoft.com/office/drawing/2014/main" id="{84F5BA8B-8E05-4BA7-8DC5-C7FF7B8A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698750"/>
            <a:ext cx="81534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1848</a:t>
            </a:r>
            <a:r>
              <a:rPr lang="en-US" altLang="es-MX" sz="3200">
                <a:latin typeface="Arial" panose="020B0604020202020204" pitchFamily="34" charset="0"/>
              </a:rPr>
              <a:t>: República, influencia de EEUU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- Federalismo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- Bicameralismo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- Separación Ejecutivo y Legislativo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- Sufragio Universal (Francia, II Imperio) </a:t>
            </a:r>
          </a:p>
        </p:txBody>
      </p:sp>
      <p:sp>
        <p:nvSpPr>
          <p:cNvPr id="87047" name="Text Box 7">
            <a:extLst>
              <a:ext uri="{FF2B5EF4-FFF2-40B4-BE49-F238E27FC236}">
                <a16:creationId xmlns:a16="http://schemas.microsoft.com/office/drawing/2014/main" id="{89E134A7-B6EA-42B9-8714-A343B9E52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335588"/>
            <a:ext cx="8153400" cy="10668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Romanticismo e idealización del pasado,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elementos de democracia directa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4" grpId="0" animBg="1" autoUpdateAnimBg="0"/>
      <p:bldP spid="87045" grpId="0" autoUpdateAnimBg="0"/>
      <p:bldP spid="87046" grpId="0" autoUpdateAnimBg="0"/>
      <p:bldP spid="8704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04A089B0-A77C-4059-B063-24A87D49F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Poder ejecutivo compartido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F269352C-BBF2-4C47-B44E-662496956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Fórmula mágica de 1959, gabinete: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E0F2C76B-948C-47AC-A387-687055861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66913"/>
            <a:ext cx="815340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Social Demócratas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Demócratas Libres (liberales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2 Demóc. Cristianos (conserv. s.</a:t>
            </a:r>
            <a:r>
              <a:rPr lang="en-US" altLang="es-MX">
                <a:latin typeface="Arial" panose="020B0604020202020204" pitchFamily="34" charset="0"/>
              </a:rPr>
              <a:t>XIX</a:t>
            </a:r>
            <a:r>
              <a:rPr lang="en-US" altLang="es-MX" sz="3200">
                <a:latin typeface="Arial" panose="020B0604020202020204" pitchFamily="34" charset="0"/>
              </a:rPr>
              <a:t>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 Popular Suizo (agricultores)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+ equil. cantonal y linguístico.</a:t>
            </a:r>
          </a:p>
        </p:txBody>
      </p:sp>
      <p:sp>
        <p:nvSpPr>
          <p:cNvPr id="88069" name="Text Box 5">
            <a:extLst>
              <a:ext uri="{FF2B5EF4-FFF2-40B4-BE49-F238E27FC236}">
                <a16:creationId xmlns:a16="http://schemas.microsoft.com/office/drawing/2014/main" id="{F2ACD911-2D53-4466-BD6A-151004312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509713"/>
            <a:ext cx="1066800" cy="25288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 u="sng">
                <a:solidFill>
                  <a:srgbClr val="990000"/>
                </a:solidFill>
                <a:latin typeface="Arial" panose="020B0604020202020204" pitchFamily="34" charset="0"/>
              </a:rPr>
              <a:t>voto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25%</a:t>
            </a:r>
            <a:b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3300"/>
                </a:solidFill>
                <a:latin typeface="Arial" panose="020B0604020202020204" pitchFamily="34" charset="0"/>
              </a:rPr>
              <a:t>13%</a:t>
            </a:r>
          </a:p>
        </p:txBody>
      </p:sp>
      <p:sp>
        <p:nvSpPr>
          <p:cNvPr id="88070" name="Text Box 6">
            <a:extLst>
              <a:ext uri="{FF2B5EF4-FFF2-40B4-BE49-F238E27FC236}">
                <a16:creationId xmlns:a16="http://schemas.microsoft.com/office/drawing/2014/main" id="{F7FE984D-38E2-48B3-9240-6060DFCA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76800"/>
            <a:ext cx="7924800" cy="57943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Contrasta con el principio mayoritario</a:t>
            </a:r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BC7B834D-28EA-40E3-81F6-F892B5C75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792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Arreglo informal; en Bélgica es formal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utoUpdateAnimBg="0"/>
      <p:bldP spid="88069" grpId="0" animBg="1" autoUpdateAnimBg="0"/>
      <p:bldP spid="88070" grpId="0" animBg="1" autoUpdateAnimBg="0"/>
      <p:bldP spid="880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>
            <a:extLst>
              <a:ext uri="{FF2B5EF4-FFF2-40B4-BE49-F238E27FC236}">
                <a16:creationId xmlns:a16="http://schemas.microsoft.com/office/drawing/2014/main" id="{F64286CD-D41A-467F-B056-9ADA40162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85738"/>
            <a:ext cx="62738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Una fórmula que pierde su magia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A9A35CA-E4E3-4F15-84B2-919259C7B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867400"/>
            <a:ext cx="8839200" cy="9540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1999 SVP exigió otra cartera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2003 amenazó con salir de coalición y la obtuvo</a:t>
            </a:r>
          </a:p>
        </p:txBody>
      </p:sp>
      <p:pic>
        <p:nvPicPr>
          <p:cNvPr id="14340" name="3 Imagen">
            <a:extLst>
              <a:ext uri="{FF2B5EF4-FFF2-40B4-BE49-F238E27FC236}">
                <a16:creationId xmlns:a16="http://schemas.microsoft.com/office/drawing/2014/main" id="{63752EAC-9649-4773-8C8B-BD1F9CA9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>
            <a:extLst>
              <a:ext uri="{FF2B5EF4-FFF2-40B4-BE49-F238E27FC236}">
                <a16:creationId xmlns:a16="http://schemas.microsoft.com/office/drawing/2014/main" id="{C9334A01-59E3-4C01-876F-50DDC432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92163"/>
            <a:ext cx="860107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>
            <a:extLst>
              <a:ext uri="{FF2B5EF4-FFF2-40B4-BE49-F238E27FC236}">
                <a16:creationId xmlns:a16="http://schemas.microsoft.com/office/drawing/2014/main" id="{CD9337E6-5466-499F-9537-D511CA66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15963"/>
            <a:ext cx="8601075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upload.wikimedia.org/wikipedia/commons/thumb/6/62/Sitzverteilung_Bundesrat.png/1280px-Sitzverteilung_Bundesrat.png">
            <a:extLst>
              <a:ext uri="{FF2B5EF4-FFF2-40B4-BE49-F238E27FC236}">
                <a16:creationId xmlns:a16="http://schemas.microsoft.com/office/drawing/2014/main" id="{2BB0E9DC-44B6-42FB-9A47-9A142DE3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9217025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2">
            <a:extLst>
              <a:ext uri="{FF2B5EF4-FFF2-40B4-BE49-F238E27FC236}">
                <a16:creationId xmlns:a16="http://schemas.microsoft.com/office/drawing/2014/main" id="{4686DB4F-DED2-46BA-868A-791E4F84E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09575"/>
            <a:ext cx="7950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Composición del Consejo Federal</a:t>
            </a:r>
          </a:p>
        </p:txBody>
      </p:sp>
      <p:pic>
        <p:nvPicPr>
          <p:cNvPr id="34820" name="Picture 4" descr="Bundesratsfoto 2020.jpg">
            <a:extLst>
              <a:ext uri="{FF2B5EF4-FFF2-40B4-BE49-F238E27FC236}">
                <a16:creationId xmlns:a16="http://schemas.microsoft.com/office/drawing/2014/main" id="{79AA2B1E-6F81-4492-94A6-715FCF6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3025775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54811FE1-7B32-42AD-9881-8EE73E422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Separación de poderes</a:t>
            </a:r>
          </a:p>
        </p:txBody>
      </p:sp>
      <p:sp>
        <p:nvSpPr>
          <p:cNvPr id="89091" name="Text Box 3">
            <a:extLst>
              <a:ext uri="{FF2B5EF4-FFF2-40B4-BE49-F238E27FC236}">
                <a16:creationId xmlns:a16="http://schemas.microsoft.com/office/drawing/2014/main" id="{B2A825F3-700F-41ED-BD96-AAFA5D489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90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Consejo Federal nombrado por Consejo del Pueblo (símil parlamentario)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8A21D93E-C960-4EA8-9A6C-4851194B3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401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Período fijo de 4 años (símil presidencial)</a:t>
            </a: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83DA502F-94AC-493B-8B0E-385BA6F3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48200"/>
            <a:ext cx="8610600" cy="1066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Bélgica sí es parlamentaria, pero coalición limita el dominio del gabinete</a:t>
            </a:r>
          </a:p>
        </p:txBody>
      </p:sp>
      <p:sp>
        <p:nvSpPr>
          <p:cNvPr id="89094" name="Text Box 6">
            <a:extLst>
              <a:ext uri="{FF2B5EF4-FFF2-40B4-BE49-F238E27FC236}">
                <a16:creationId xmlns:a16="http://schemas.microsoft.com/office/drawing/2014/main" id="{04B218ED-1BCA-427E-9680-24776F1D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Ejecutivo</a:t>
            </a:r>
            <a:r>
              <a:rPr lang="en-US" altLang="es-MX" sz="3200">
                <a:latin typeface="Arial" panose="020B0604020202020204" pitchFamily="34" charset="0"/>
              </a:rPr>
              <a:t> =  Consejo Federal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Legislativo</a:t>
            </a:r>
            <a:r>
              <a:rPr lang="en-US" altLang="es-MX" sz="3200">
                <a:latin typeface="Arial" panose="020B0604020202020204" pitchFamily="34" charset="0"/>
              </a:rPr>
              <a:t>  = Consejo del Pueblo</a:t>
            </a:r>
          </a:p>
        </p:txBody>
      </p:sp>
      <p:sp>
        <p:nvSpPr>
          <p:cNvPr id="89095" name="Text Box 7">
            <a:extLst>
              <a:ext uri="{FF2B5EF4-FFF2-40B4-BE49-F238E27FC236}">
                <a16:creationId xmlns:a16="http://schemas.microsoft.com/office/drawing/2014/main" id="{0C7492D6-7B88-49EC-9715-1BEEA5AB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973763"/>
            <a:ext cx="883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23oct2015 = elección CdP; CF hasta diciembre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autoUpdateAnimBg="0"/>
      <p:bldP spid="89092" grpId="0" autoUpdateAnimBg="0"/>
      <p:bldP spid="89093" grpId="0" animBg="1" autoUpdateAnimBg="0"/>
      <p:bldP spid="89094" grpId="0" autoUpdateAnimBg="0"/>
      <p:bldP spid="8909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1CA3AE90-D5D7-47B2-BD70-9430F635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Bicameralismo simétrico</a:t>
            </a:r>
          </a:p>
        </p:txBody>
      </p:sp>
      <p:sp>
        <p:nvSpPr>
          <p:cNvPr id="90115" name="Text Box 3">
            <a:extLst>
              <a:ext uri="{FF2B5EF4-FFF2-40B4-BE49-F238E27FC236}">
                <a16:creationId xmlns:a16="http://schemas.microsoft.com/office/drawing/2014/main" id="{CD3DA5D0-168C-4BCE-A284-3025A8DF9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71600"/>
            <a:ext cx="8305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 principios de representación: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Senado</a:t>
            </a:r>
            <a:r>
              <a:rPr lang="en-US" altLang="es-MX" sz="3200">
                <a:latin typeface="Arial" panose="020B0604020202020204" pitchFamily="34" charset="0"/>
              </a:rPr>
              <a:t> – c/cantón elige 1 ó 2 senadores;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- </a:t>
            </a:r>
            <a:r>
              <a:rPr lang="en-US" altLang="es-MX" sz="3200" b="1">
                <a:latin typeface="Arial" panose="020B0604020202020204" pitchFamily="34" charset="0"/>
              </a:rPr>
              <a:t>Cámara de Representantes</a:t>
            </a:r>
            <a:r>
              <a:rPr lang="en-US" altLang="es-MX" sz="3200">
                <a:latin typeface="Arial" panose="020B0604020202020204" pitchFamily="34" charset="0"/>
              </a:rPr>
              <a:t> – c/cantón es un distrito con magnitud proporcional a su población (como Brasil o Argentina)</a:t>
            </a:r>
          </a:p>
        </p:txBody>
      </p:sp>
      <p:sp>
        <p:nvSpPr>
          <p:cNvPr id="90117" name="Text Box 5">
            <a:extLst>
              <a:ext uri="{FF2B5EF4-FFF2-40B4-BE49-F238E27FC236}">
                <a16:creationId xmlns:a16="http://schemas.microsoft.com/office/drawing/2014/main" id="{588716C1-555F-44A1-8ABE-E9879C54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Ambas cámaras tienen el mismo peso 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para legislar, indispensable </a:t>
            </a:r>
            <a:r>
              <a:rPr lang="en-US" altLang="es-MX" sz="3200" b="1">
                <a:solidFill>
                  <a:srgbClr val="FF3300"/>
                </a:solidFill>
                <a:latin typeface="Arial" panose="020B0604020202020204" pitchFamily="34" charset="0"/>
              </a:rPr>
              <a:t>negociar</a:t>
            </a:r>
            <a:endParaRPr lang="en-US" altLang="es-MX" sz="3200" b="1">
              <a:latin typeface="Arial" panose="020B0604020202020204" pitchFamily="34" charset="0"/>
            </a:endParaRPr>
          </a:p>
        </p:txBody>
      </p:sp>
      <p:sp>
        <p:nvSpPr>
          <p:cNvPr id="90118" name="Text Box 6">
            <a:extLst>
              <a:ext uri="{FF2B5EF4-FFF2-40B4-BE49-F238E27FC236}">
                <a16:creationId xmlns:a16="http://schemas.microsoft.com/office/drawing/2014/main" id="{58A5B353-213E-402F-9950-895D5C9A8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221163"/>
            <a:ext cx="40386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i="1">
                <a:latin typeface="Arial" panose="020B0604020202020204" pitchFamily="34" charset="0"/>
              </a:rPr>
              <a:t>Malapportionment</a:t>
            </a:r>
            <a:endParaRPr lang="en-US" altLang="es-MX" sz="32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autoUpdateAnimBg="0"/>
      <p:bldP spid="90117" grpId="0" autoUpdateAnimBg="0"/>
      <p:bldP spid="90118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34B02A76-BD46-4729-88CC-7B4FD48A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07375" cy="613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2F9C2450-AA63-40D1-8464-0EAA499E1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6330950"/>
            <a:ext cx="3294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1600" b="1">
                <a:latin typeface="Arial" panose="020B0604020202020204" pitchFamily="34" charset="0"/>
              </a:rPr>
              <a:t>De Carey y Hix (2013)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974C1C7-70A2-49A4-84D7-E7F8B73A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4450"/>
            <a:ext cx="6996112" cy="677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A9CE6DEB-C433-4077-B616-D897E961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(4) Multipartidismo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71B9D240-9F0B-4EBF-B551-CC4FB06CC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Ningún partido se acerca a la mayoría 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FDDFF72C-CABA-4957-B18C-CAC57E5B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19400"/>
            <a:ext cx="5943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Bélgica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</a:p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DC: católicos,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Liberales: laicos, clase media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Socialistas: laicos, trabajadores</a:t>
            </a:r>
          </a:p>
        </p:txBody>
      </p:sp>
      <p:sp>
        <p:nvSpPr>
          <p:cNvPr id="91152" name="Text Box 16">
            <a:extLst>
              <a:ext uri="{FF2B5EF4-FFF2-40B4-BE49-F238E27FC236}">
                <a16:creationId xmlns:a16="http://schemas.microsoft.com/office/drawing/2014/main" id="{51795B40-5630-47E6-A2BB-5E99A17EC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757488"/>
            <a:ext cx="3352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walones flamencos</a:t>
            </a:r>
          </a:p>
        </p:txBody>
      </p:sp>
      <p:sp>
        <p:nvSpPr>
          <p:cNvPr id="91153" name="Text Box 17">
            <a:extLst>
              <a:ext uri="{FF2B5EF4-FFF2-40B4-BE49-F238E27FC236}">
                <a16:creationId xmlns:a16="http://schemas.microsoft.com/office/drawing/2014/main" id="{7F0C4088-73F3-4F99-922E-F24DB3BAB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486400"/>
            <a:ext cx="59563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¿Origen multipartidismo? </a:t>
            </a:r>
            <a:b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Sociólogos vs. instituciones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10BA8B41-6319-40EB-A3F2-7F66269A7697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352800"/>
            <a:ext cx="2832100" cy="1905000"/>
            <a:chOff x="3840" y="2112"/>
            <a:chExt cx="1784" cy="1200"/>
          </a:xfrm>
        </p:grpSpPr>
        <p:grpSp>
          <p:nvGrpSpPr>
            <p:cNvPr id="20489" name="Group 19">
              <a:extLst>
                <a:ext uri="{FF2B5EF4-FFF2-40B4-BE49-F238E27FC236}">
                  <a16:creationId xmlns:a16="http://schemas.microsoft.com/office/drawing/2014/main" id="{DB568C50-6194-40C3-AF03-8C08E6B4B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112"/>
              <a:ext cx="1680" cy="1200"/>
              <a:chOff x="4080" y="2016"/>
              <a:chExt cx="1680" cy="1200"/>
            </a:xfrm>
          </p:grpSpPr>
          <p:sp>
            <p:nvSpPr>
              <p:cNvPr id="20491" name="Line 20">
                <a:extLst>
                  <a:ext uri="{FF2B5EF4-FFF2-40B4-BE49-F238E27FC236}">
                    <a16:creationId xmlns:a16="http://schemas.microsoft.com/office/drawing/2014/main" id="{09A6C854-D691-4135-97F4-BE4D200F7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2" name="Line 21">
                <a:extLst>
                  <a:ext uri="{FF2B5EF4-FFF2-40B4-BE49-F238E27FC236}">
                    <a16:creationId xmlns:a16="http://schemas.microsoft.com/office/drawing/2014/main" id="{486D7168-330B-4725-9FA2-9BCE15B3E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3216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3" name="Line 22">
                <a:extLst>
                  <a:ext uri="{FF2B5EF4-FFF2-40B4-BE49-F238E27FC236}">
                    <a16:creationId xmlns:a16="http://schemas.microsoft.com/office/drawing/2014/main" id="{B16417B0-00B2-43BA-868D-36D92FFF7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4" name="Line 23">
                <a:extLst>
                  <a:ext uri="{FF2B5EF4-FFF2-40B4-BE49-F238E27FC236}">
                    <a16:creationId xmlns:a16="http://schemas.microsoft.com/office/drawing/2014/main" id="{905C5B25-A94B-4E7B-A495-6841B04D2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448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5" name="Line 24">
                <a:extLst>
                  <a:ext uri="{FF2B5EF4-FFF2-40B4-BE49-F238E27FC236}">
                    <a16:creationId xmlns:a16="http://schemas.microsoft.com/office/drawing/2014/main" id="{32CD95CA-DAE0-47C6-8481-A31CC9AD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025"/>
                <a:ext cx="16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6" name="Line 25">
                <a:extLst>
                  <a:ext uri="{FF2B5EF4-FFF2-40B4-BE49-F238E27FC236}">
                    <a16:creationId xmlns:a16="http://schemas.microsoft.com/office/drawing/2014/main" id="{2F66A370-F8FF-4587-97F3-C9013CBB1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497" name="Line 26">
                <a:extLst>
                  <a:ext uri="{FF2B5EF4-FFF2-40B4-BE49-F238E27FC236}">
                    <a16:creationId xmlns:a16="http://schemas.microsoft.com/office/drawing/2014/main" id="{A3AF184C-3DD3-4BDA-A45F-1902DD330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0" y="2016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0490" name="Text Box 27">
              <a:extLst>
                <a:ext uri="{FF2B5EF4-FFF2-40B4-BE49-F238E27FC236}">
                  <a16:creationId xmlns:a16="http://schemas.microsoft.com/office/drawing/2014/main" id="{6C87A85C-72D1-4900-B770-941C2FDED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2250"/>
              <a:ext cx="1440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solidFill>
                    <a:srgbClr val="0099CC"/>
                  </a:solidFill>
                  <a:latin typeface="Arial" panose="020B0604020202020204" pitchFamily="34" charset="0"/>
                </a:rPr>
                <a:t>1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FF3300"/>
                  </a:solidFill>
                  <a:latin typeface="Arial" panose="020B0604020202020204" pitchFamily="34" charset="0"/>
                </a:rPr>
                <a:t>4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FF99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s-MX" sz="3200" b="1">
                  <a:latin typeface="Arial" panose="020B0604020202020204" pitchFamily="34" charset="0"/>
                </a:rPr>
                <a:t>          </a:t>
              </a:r>
              <a:r>
                <a:rPr lang="en-US" altLang="es-MX" sz="3200" b="1">
                  <a:solidFill>
                    <a:srgbClr val="00CC66"/>
                  </a:solidFill>
                  <a:latin typeface="Arial" panose="020B0604020202020204" pitchFamily="34" charset="0"/>
                </a:rPr>
                <a:t>5</a:t>
              </a:r>
              <a:br>
                <a:rPr lang="en-US" altLang="es-MX" sz="3200" b="1">
                  <a:latin typeface="Arial" panose="020B0604020202020204" pitchFamily="34" charset="0"/>
                </a:rPr>
              </a:b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s-MX" sz="3200" b="1">
                  <a:latin typeface="Arial" panose="020B0604020202020204" pitchFamily="34" charset="0"/>
                </a:rPr>
                <a:t>          6</a:t>
              </a:r>
              <a:endParaRPr lang="en-US" altLang="es-MX" sz="3200">
                <a:latin typeface="Arial" panose="020B0604020202020204" pitchFamily="34" charset="0"/>
              </a:endParaRPr>
            </a:p>
          </p:txBody>
        </p:sp>
      </p:grpSp>
      <p:pic>
        <p:nvPicPr>
          <p:cNvPr id="3" name="Imagen 3" descr="Un plato con comida y bebidas&#10;&#10;Descripción generada automáticamente">
            <a:extLst>
              <a:ext uri="{FF2B5EF4-FFF2-40B4-BE49-F238E27FC236}">
                <a16:creationId xmlns:a16="http://schemas.microsoft.com/office/drawing/2014/main" id="{44334A1F-D33C-403D-994E-FED3C393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00" y="1292164"/>
            <a:ext cx="2743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  <p:bldP spid="91152" grpId="0" autoUpdateAnimBg="0"/>
      <p:bldP spid="91153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973596C-A6F3-4F2D-B2AF-66E76C6BC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409575"/>
            <a:ext cx="5511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El mandato de la mayoría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E9783E77-37FD-49F8-BF76-97709A2D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 i="1">
                <a:latin typeface="Arial" panose="020B0604020202020204" pitchFamily="34" charset="0"/>
              </a:rPr>
              <a:t>dêmos</a:t>
            </a:r>
            <a:r>
              <a:rPr lang="en-US" altLang="es-MX" sz="3200" b="1">
                <a:latin typeface="Arial" panose="020B0604020202020204" pitchFamily="34" charset="0"/>
              </a:rPr>
              <a:t> + </a:t>
            </a:r>
            <a:r>
              <a:rPr lang="en-US" altLang="es-MX" sz="3200" b="1" i="1">
                <a:latin typeface="Arial" panose="020B0604020202020204" pitchFamily="34" charset="0"/>
              </a:rPr>
              <a:t>kratos </a:t>
            </a:r>
            <a:r>
              <a:rPr lang="en-US" altLang="es-MX" sz="3200" b="1">
                <a:latin typeface="Arial" panose="020B0604020202020204" pitchFamily="34" charset="0"/>
              </a:rPr>
              <a:t>: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“Gobierno popular”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820B5156-9BA6-4CC6-ADF2-E5B57797E6A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667000"/>
            <a:ext cx="8153400" cy="1524000"/>
            <a:chOff x="336" y="1776"/>
            <a:chExt cx="5136" cy="960"/>
          </a:xfrm>
        </p:grpSpPr>
        <p:sp>
          <p:nvSpPr>
            <p:cNvPr id="3078" name="Text Box 4">
              <a:extLst>
                <a:ext uri="{FF2B5EF4-FFF2-40B4-BE49-F238E27FC236}">
                  <a16:creationId xmlns:a16="http://schemas.microsoft.com/office/drawing/2014/main" id="{AA4B91DD-2E66-49BB-9B71-F90782E8F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776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dirty="0" err="1">
                  <a:latin typeface="Arial"/>
                  <a:cs typeface="Arial"/>
                </a:rPr>
                <a:t>Suele</a:t>
              </a:r>
              <a:r>
                <a:rPr lang="en-US" altLang="es-MX" sz="3200" dirty="0">
                  <a:latin typeface="Arial"/>
                  <a:cs typeface="Arial"/>
                </a:rPr>
                <a:t> </a:t>
              </a:r>
              <a:r>
                <a:rPr lang="en-US" altLang="es-MX" sz="3200" dirty="0" err="1">
                  <a:latin typeface="Arial"/>
                  <a:cs typeface="Arial"/>
                </a:rPr>
                <a:t>leerse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latin typeface="Arial"/>
                  <a:cs typeface="Arial"/>
                </a:rPr>
                <a:t>tácitamente</a:t>
              </a:r>
              <a:r>
                <a:rPr lang="en-US" altLang="es-MX" sz="3200" dirty="0">
                  <a:latin typeface="Arial"/>
                  <a:cs typeface="Arial"/>
                </a:rPr>
                <a:t> </a:t>
              </a:r>
              <a:r>
                <a:rPr lang="en-US" altLang="es-MX" sz="3200" dirty="0" err="1">
                  <a:solidFill>
                    <a:srgbClr val="000000"/>
                  </a:solidFill>
                  <a:latin typeface="Arial"/>
                  <a:cs typeface="Arial"/>
                </a:rPr>
                <a:t>como</a:t>
              </a:r>
              <a:endParaRPr lang="en-US" altLang="es-MX" sz="3200" dirty="0" err="1">
                <a:latin typeface="Arial"/>
                <a:cs typeface="Arial"/>
              </a:endParaRPr>
            </a:p>
          </p:txBody>
        </p:sp>
        <p:sp>
          <p:nvSpPr>
            <p:cNvPr id="3079" name="Text Box 5">
              <a:extLst>
                <a:ext uri="{FF2B5EF4-FFF2-40B4-BE49-F238E27FC236}">
                  <a16:creationId xmlns:a16="http://schemas.microsoft.com/office/drawing/2014/main" id="{F497E0F3-3982-4FF9-95F6-D59098CA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371"/>
              <a:ext cx="513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3200" b="1">
                  <a:latin typeface="Arial" panose="020B0604020202020204" pitchFamily="34" charset="0"/>
                </a:rPr>
                <a:t>“Gobierno popular por</a:t>
              </a:r>
              <a:r>
                <a:rPr lang="en-US" altLang="es-MX" sz="3200" b="1">
                  <a:solidFill>
                    <a:srgbClr val="FFCC66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s-MX" sz="3200" b="1">
                  <a:solidFill>
                    <a:srgbClr val="990000"/>
                  </a:solidFill>
                  <a:latin typeface="Arial" panose="020B0604020202020204" pitchFamily="34" charset="0"/>
                </a:rPr>
                <a:t>mayoría</a:t>
              </a:r>
              <a:r>
                <a:rPr lang="en-US" altLang="es-MX" sz="3200" b="1">
                  <a:latin typeface="Arial" panose="020B0604020202020204" pitchFamily="34" charset="0"/>
                </a:rPr>
                <a:t>”</a:t>
              </a:r>
              <a:endParaRPr lang="en-US" altLang="es-MX" sz="3200" b="1">
                <a:solidFill>
                  <a:srgbClr val="FFCC6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6806" name="Text Box 6">
            <a:extLst>
              <a:ext uri="{FF2B5EF4-FFF2-40B4-BE49-F238E27FC236}">
                <a16:creationId xmlns:a16="http://schemas.microsoft.com/office/drawing/2014/main" id="{69AD888F-BF48-4BB7-9AAA-BC22471C4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495800"/>
            <a:ext cx="8153400" cy="2041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Interpretación mayoritaria 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tiene elementos de exclusión: la minoría es sólo oposición, no participa en las decisiones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80D48472-9CED-4C14-80F2-76FA3C248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409575"/>
            <a:ext cx="73406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(5) Sistema partidista multidimensional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B46A199D-5FAD-4A0A-BE34-8EFA84D5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Los partidos agrupan sectores con intereses similares</a:t>
            </a:r>
          </a:p>
        </p:txBody>
      </p:sp>
      <p:sp>
        <p:nvSpPr>
          <p:cNvPr id="92164" name="Text Box 4">
            <a:extLst>
              <a:ext uri="{FF2B5EF4-FFF2-40B4-BE49-F238E27FC236}">
                <a16:creationId xmlns:a16="http://schemas.microsoft.com/office/drawing/2014/main" id="{24F16219-C043-45AA-B479-52BC4F95E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5541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¿Por qué unas brechas se partidizan y otras no? Límites de la explicación sociológica </a:t>
            </a:r>
          </a:p>
        </p:txBody>
      </p:sp>
      <p:sp>
        <p:nvSpPr>
          <p:cNvPr id="92165" name="Text Box 5">
            <a:extLst>
              <a:ext uri="{FF2B5EF4-FFF2-40B4-BE49-F238E27FC236}">
                <a16:creationId xmlns:a16="http://schemas.microsoft.com/office/drawing/2014/main" id="{E4545F22-B336-4F32-8669-E876A79DA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Brechas (</a:t>
            </a:r>
            <a:r>
              <a:rPr lang="en-US" altLang="es-MX" sz="3200" i="1">
                <a:latin typeface="Arial" panose="020B0604020202020204" pitchFamily="34" charset="0"/>
              </a:rPr>
              <a:t>cleavages</a:t>
            </a:r>
            <a:r>
              <a:rPr lang="en-US" altLang="es-MX" sz="3200">
                <a:latin typeface="Arial" panose="020B0604020202020204" pitchFamily="34" charset="0"/>
              </a:rPr>
              <a:t>) socioeconómica, lingüística, religiosa, urbano-rural… formación del Estado-nación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952DC01-AECB-421E-88F0-BE0281606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8100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Resolución de los conflictos determinó la diversidad de grupos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56A10B98-78FD-4434-8882-40650083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600" y="409575"/>
            <a:ext cx="2159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(6) RP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1F7D411C-D3A2-4F8D-B6BB-2CD91017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otra gran explicación del pluripartidismo </a:t>
            </a:r>
          </a:p>
        </p:txBody>
      </p:sp>
      <p:sp>
        <p:nvSpPr>
          <p:cNvPr id="93189" name="Text Box 5">
            <a:extLst>
              <a:ext uri="{FF2B5EF4-FFF2-40B4-BE49-F238E27FC236}">
                <a16:creationId xmlns:a16="http://schemas.microsoft.com/office/drawing/2014/main" id="{38949699-EB2B-45B4-A118-6FF3D4BD0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70438"/>
            <a:ext cx="8153400" cy="15541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Endogeneidad</a:t>
            </a:r>
            <a:b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¿cómo desentrañas el efecto </a:t>
            </a:r>
            <a:b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 sz="3200">
                <a:solidFill>
                  <a:srgbClr val="FFCC66"/>
                </a:solidFill>
                <a:latin typeface="Arial" panose="020B0604020202020204" pitchFamily="34" charset="0"/>
              </a:rPr>
              <a:t>sociológico del institucional? </a:t>
            </a:r>
          </a:p>
        </p:txBody>
      </p:sp>
      <p:sp>
        <p:nvSpPr>
          <p:cNvPr id="93190" name="Text Box 6">
            <a:extLst>
              <a:ext uri="{FF2B5EF4-FFF2-40B4-BE49-F238E27FC236}">
                <a16:creationId xmlns:a16="http://schemas.microsoft.com/office/drawing/2014/main" id="{51AB9CDD-847E-4EA8-8C7C-5C25EED9D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09800"/>
            <a:ext cx="8153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Duverger</a:t>
            </a:r>
            <a:r>
              <a:rPr lang="en-US" altLang="es-MX" sz="3200">
                <a:latin typeface="Arial" panose="020B0604020202020204" pitchFamily="34" charset="0"/>
              </a:rPr>
              <a:t>: factores mecánico y sicológico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Cox</a:t>
            </a:r>
            <a:r>
              <a:rPr lang="en-US" altLang="es-MX" sz="3200">
                <a:latin typeface="Arial" panose="020B0604020202020204" pitchFamily="34" charset="0"/>
              </a:rPr>
              <a:t>: operan tanto en la mente del votante como (vía expectativas) en la de los empresarios políticos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 animBg="1" autoUpdateAnimBg="0"/>
      <p:bldP spid="9319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026">
            <a:extLst>
              <a:ext uri="{FF2B5EF4-FFF2-40B4-BE49-F238E27FC236}">
                <a16:creationId xmlns:a16="http://schemas.microsoft.com/office/drawing/2014/main" id="{410004D9-1063-4FFE-B032-5C4AE209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09575"/>
            <a:ext cx="59182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Hay múltiples sistemas de RP</a:t>
            </a:r>
          </a:p>
        </p:txBody>
      </p:sp>
      <p:sp>
        <p:nvSpPr>
          <p:cNvPr id="126979" name="Text Box 1027">
            <a:extLst>
              <a:ext uri="{FF2B5EF4-FFF2-40B4-BE49-F238E27FC236}">
                <a16:creationId xmlns:a16="http://schemas.microsoft.com/office/drawing/2014/main" id="{BB004A1F-99A6-48B6-97BF-5664A84F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Restos mayores con fórmula Hare</a:t>
            </a:r>
          </a:p>
        </p:txBody>
      </p:sp>
      <p:sp>
        <p:nvSpPr>
          <p:cNvPr id="126980" name="Text Box 1028">
            <a:extLst>
              <a:ext uri="{FF2B5EF4-FFF2-40B4-BE49-F238E27FC236}">
                <a16:creationId xmlns:a16="http://schemas.microsoft.com/office/drawing/2014/main" id="{C563B925-30D4-47A3-BA0D-65682AD30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63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De divisor d’Hondt</a:t>
            </a:r>
          </a:p>
        </p:txBody>
      </p:sp>
      <p:sp>
        <p:nvSpPr>
          <p:cNvPr id="126981" name="Text Box 1029">
            <a:extLst>
              <a:ext uri="{FF2B5EF4-FFF2-40B4-BE49-F238E27FC236}">
                <a16:creationId xmlns:a16="http://schemas.microsoft.com/office/drawing/2014/main" id="{B47DC21B-C5AA-40AC-807E-FA05AF38D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Imperiali</a:t>
            </a:r>
          </a:p>
        </p:txBody>
      </p:sp>
      <p:sp>
        <p:nvSpPr>
          <p:cNvPr id="126982" name="Text Box 1030">
            <a:extLst>
              <a:ext uri="{FF2B5EF4-FFF2-40B4-BE49-F238E27FC236}">
                <a16:creationId xmlns:a16="http://schemas.microsoft.com/office/drawing/2014/main" id="{81D65C13-8517-4DF0-B1AC-048CA28C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en distritos con magnitud mayor o menor</a:t>
            </a:r>
          </a:p>
        </p:txBody>
      </p:sp>
      <p:sp>
        <p:nvSpPr>
          <p:cNvPr id="126983" name="Text Box 1031">
            <a:extLst>
              <a:ext uri="{FF2B5EF4-FFF2-40B4-BE49-F238E27FC236}">
                <a16:creationId xmlns:a16="http://schemas.microsoft.com/office/drawing/2014/main" id="{2C0FE1E9-5A50-4400-86A9-7DDCC0FE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43400"/>
            <a:ext cx="815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…</a:t>
            </a:r>
          </a:p>
        </p:txBody>
      </p:sp>
      <p:sp>
        <p:nvSpPr>
          <p:cNvPr id="126984" name="Text Box 1032">
            <a:extLst>
              <a:ext uri="{FF2B5EF4-FFF2-40B4-BE49-F238E27FC236}">
                <a16:creationId xmlns:a16="http://schemas.microsoft.com/office/drawing/2014/main" id="{DE9E827A-04FA-469F-8199-9DDC5D6F7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5638800"/>
            <a:ext cx="7042150" cy="6413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600">
                <a:solidFill>
                  <a:srgbClr val="FFCC66"/>
                </a:solidFill>
                <a:latin typeface="Arial" panose="020B0604020202020204" pitchFamily="34" charset="0"/>
              </a:rPr>
              <a:t>Las estudiaremos más adelante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3" grpId="0" autoUpdateAnimBg="0"/>
      <p:bldP spid="126984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23A716DC-D5A7-46E9-9450-C43E8FEA4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09575"/>
            <a:ext cx="30734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(7) Federalismo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2E28D4C7-DBB9-4DE4-98D2-069ABB9B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Descentraliza autoridad gubernamental hacia subconjuntos de población.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Otra forma de separación de poder. </a:t>
            </a:r>
          </a:p>
        </p:txBody>
      </p:sp>
      <p:sp>
        <p:nvSpPr>
          <p:cNvPr id="95236" name="Text Box 4">
            <a:extLst>
              <a:ext uri="{FF2B5EF4-FFF2-40B4-BE49-F238E27FC236}">
                <a16:creationId xmlns:a16="http://schemas.microsoft.com/office/drawing/2014/main" id="{4DD3A577-77DA-4463-A8AC-1E86B3CF9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59150"/>
            <a:ext cx="8153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Versión clásica define subconjuntos </a:t>
            </a:r>
            <a:r>
              <a:rPr lang="en-US" altLang="es-MX" sz="3200" b="1">
                <a:latin typeface="Arial" panose="020B0604020202020204" pitchFamily="34" charset="0"/>
              </a:rPr>
              <a:t>territoriales</a:t>
            </a:r>
            <a:r>
              <a:rPr lang="en-US" altLang="es-MX" sz="3200">
                <a:latin typeface="Arial" panose="020B0604020202020204" pitchFamily="34" charset="0"/>
              </a:rPr>
              <a:t>; otras formas posibles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97B5D89-FC72-4C86-BA2B-5B9E93A56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740275"/>
            <a:ext cx="8153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P.ej. dos ministerios de educación belgas: (1) flamencos y (2) walones.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Auto-identificación (usos y costumbres)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94370814-DD40-4DBA-ACEA-347E6A967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409575"/>
            <a:ext cx="82550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Suiza: quizás la nación más federal</a:t>
            </a:r>
          </a:p>
        </p:txBody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A3D5A0F-21A9-4491-A345-897FDF2A3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153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Miles de </a:t>
            </a:r>
            <a:r>
              <a:rPr lang="en-US" altLang="es-MX" sz="3200" b="1">
                <a:latin typeface="Arial" panose="020B0604020202020204" pitchFamily="34" charset="0"/>
              </a:rPr>
              <a:t>comunidades</a:t>
            </a:r>
            <a:r>
              <a:rPr lang="en-US" altLang="es-MX" sz="3200">
                <a:latin typeface="Arial" panose="020B0604020202020204" pitchFamily="34" charset="0"/>
              </a:rPr>
              <a:t> tienen enormes facultades y responsabilidades: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educación pública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distrib. de energía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CC66"/>
                </a:solidFill>
                <a:latin typeface="Arial" panose="020B0604020202020204" pitchFamily="34" charset="0"/>
              </a:rPr>
              <a:t>carreteras</a:t>
            </a:r>
            <a:r>
              <a:rPr lang="en-US" altLang="es-MX" sz="3200"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29030" name="Text Box 6">
            <a:extLst>
              <a:ext uri="{FF2B5EF4-FFF2-40B4-BE49-F238E27FC236}">
                <a16:creationId xmlns:a16="http://schemas.microsoft.com/office/drawing/2014/main" id="{EC877422-A405-424F-BC84-47606D7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925763"/>
            <a:ext cx="815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Varía mucho la forma del gobierno local </a:t>
            </a:r>
          </a:p>
        </p:txBody>
      </p:sp>
      <p:sp>
        <p:nvSpPr>
          <p:cNvPr id="129031" name="Text Box 7">
            <a:extLst>
              <a:ext uri="{FF2B5EF4-FFF2-40B4-BE49-F238E27FC236}">
                <a16:creationId xmlns:a16="http://schemas.microsoft.com/office/drawing/2014/main" id="{029885BA-DE98-428F-BA83-DB2664E05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(2) </a:t>
            </a:r>
            <a:r>
              <a:rPr lang="en-US" altLang="es-MX" sz="3200" b="1">
                <a:latin typeface="Arial" panose="020B0604020202020204" pitchFamily="34" charset="0"/>
              </a:rPr>
              <a:t>Cantones</a:t>
            </a:r>
            <a:r>
              <a:rPr lang="en-US" altLang="es-MX" sz="3200">
                <a:latin typeface="Arial" panose="020B0604020202020204" pitchFamily="34" charset="0"/>
              </a:rPr>
              <a:t> tienen su constitución,  parla-mento y gobierno.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Coordinan educación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chemeClr val="accent2"/>
                </a:solidFill>
                <a:latin typeface="Arial" panose="020B0604020202020204" pitchFamily="34" charset="0"/>
              </a:rPr>
              <a:t>controlan policía</a:t>
            </a:r>
            <a:r>
              <a:rPr lang="en-US" altLang="es-MX" sz="3200">
                <a:latin typeface="Arial" panose="020B0604020202020204" pitchFamily="34" charset="0"/>
              </a:rPr>
              <a:t>. Repres. en cáms. fed.</a:t>
            </a:r>
          </a:p>
        </p:txBody>
      </p:sp>
      <p:sp>
        <p:nvSpPr>
          <p:cNvPr id="129032" name="Text Box 8">
            <a:extLst>
              <a:ext uri="{FF2B5EF4-FFF2-40B4-BE49-F238E27FC236}">
                <a16:creationId xmlns:a16="http://schemas.microsoft.com/office/drawing/2014/main" id="{21BA645A-757B-4B31-89EF-06D701B08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(3) Gob. </a:t>
            </a:r>
            <a:r>
              <a:rPr lang="en-US" altLang="es-MX" sz="3200" b="1">
                <a:latin typeface="Arial" panose="020B0604020202020204" pitchFamily="34" charset="0"/>
              </a:rPr>
              <a:t>nacional</a:t>
            </a:r>
            <a:r>
              <a:rPr lang="en-US" altLang="es-MX" sz="3200">
                <a:latin typeface="Arial" panose="020B0604020202020204" pitchFamily="34" charset="0"/>
              </a:rPr>
              <a:t>: </a:t>
            </a:r>
            <a:r>
              <a:rPr lang="en-US" altLang="es-MX" sz="3200">
                <a:solidFill>
                  <a:srgbClr val="FF9900"/>
                </a:solidFill>
                <a:latin typeface="Arial" panose="020B0604020202020204" pitchFamily="34" charset="0"/>
              </a:rPr>
              <a:t>relaciones exteriores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r>
              <a:rPr lang="en-US" altLang="es-MX" sz="3200">
                <a:solidFill>
                  <a:srgbClr val="003399"/>
                </a:solidFill>
                <a:latin typeface="Arial" panose="020B0604020202020204" pitchFamily="34" charset="0"/>
              </a:rPr>
              <a:t>seguridad</a:t>
            </a:r>
            <a:r>
              <a:rPr lang="en-US" altLang="es-MX" sz="3200">
                <a:latin typeface="Arial" panose="020B0604020202020204" pitchFamily="34" charset="0"/>
              </a:rPr>
              <a:t>. Pequeño, limitado x el consenso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autoUpdateAnimBg="0"/>
      <p:bldP spid="129030" grpId="0" autoUpdateAnimBg="0"/>
      <p:bldP spid="129031" grpId="0" autoUpdateAnimBg="0"/>
      <p:bldP spid="12903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B9177848-1EDA-4B2D-BB4C-8998B16E2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09575"/>
            <a:ext cx="7645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(8) Constitución escrita,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veto para minorías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EC2CA9CC-FC15-4249-B7A8-CBF8CFF89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Reglas explícitas que otorgan derechos y garantías y es difícil cambiarlas</a:t>
            </a:r>
          </a:p>
          <a:p>
            <a:pPr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¿Cómo se reforma una constitución?</a:t>
            </a:r>
          </a:p>
          <a:p>
            <a:pPr algn="l">
              <a:spcBef>
                <a:spcPct val="50000"/>
              </a:spcBef>
            </a:pPr>
            <a:endParaRPr lang="en-US" altLang="es-MX" sz="3200">
              <a:latin typeface="Arial" panose="020B0604020202020204" pitchFamily="34" charset="0"/>
            </a:endParaRPr>
          </a:p>
        </p:txBody>
      </p:sp>
      <p:sp>
        <p:nvSpPr>
          <p:cNvPr id="96260" name="Text Box 4">
            <a:extLst>
              <a:ext uri="{FF2B5EF4-FFF2-40B4-BE49-F238E27FC236}">
                <a16:creationId xmlns:a16="http://schemas.microsoft.com/office/drawing/2014/main" id="{535BA337-B1D4-4D1C-BA67-1E9F7FF2F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95600"/>
            <a:ext cx="81534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s-MX" sz="3200" b="1">
              <a:latin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CH</a:t>
            </a:r>
            <a:r>
              <a:rPr lang="en-US" altLang="es-MX" sz="3200">
                <a:latin typeface="Arial" panose="020B0604020202020204" pitchFamily="34" charset="0"/>
              </a:rPr>
              <a:t>: referéndum general mayoritario en la población </a:t>
            </a:r>
            <a:r>
              <a:rPr lang="en-US" altLang="es-MX" sz="3200" b="1">
                <a:latin typeface="Arial" panose="020B0604020202020204" pitchFamily="34" charset="0"/>
              </a:rPr>
              <a:t>y</a:t>
            </a:r>
            <a:r>
              <a:rPr lang="en-US" altLang="es-MX" sz="3200">
                <a:latin typeface="Arial" panose="020B0604020202020204" pitchFamily="34" charset="0"/>
              </a:rPr>
              <a:t> en una mayoría de cantones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(antes: en </a:t>
            </a:r>
            <a:r>
              <a:rPr lang="en-US" altLang="es-MX" sz="3200">
                <a:solidFill>
                  <a:srgbClr val="0099CC"/>
                </a:solidFill>
                <a:latin typeface="Arial" panose="020B0604020202020204" pitchFamily="34" charset="0"/>
              </a:rPr>
              <a:t>todos</a:t>
            </a:r>
            <a:r>
              <a:rPr lang="en-US" altLang="es-MX" sz="3200">
                <a:latin typeface="Arial" panose="020B0604020202020204" pitchFamily="34" charset="0"/>
              </a:rPr>
              <a:t> los cantones)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Mx</a:t>
            </a:r>
            <a:r>
              <a:rPr lang="en-US" altLang="es-MX" sz="3200">
                <a:latin typeface="Arial" panose="020B0604020202020204" pitchFamily="34" charset="0"/>
              </a:rPr>
              <a:t>:    2/3,  2/3,  1/2</a:t>
            </a:r>
          </a:p>
          <a:p>
            <a:pPr algn="l">
              <a:spcBef>
                <a:spcPct val="50000"/>
              </a:spcBef>
            </a:pPr>
            <a:r>
              <a:rPr lang="en-US" altLang="es-MX" sz="3200" b="1">
                <a:solidFill>
                  <a:srgbClr val="990000"/>
                </a:solidFill>
                <a:latin typeface="Arial" panose="020B0604020202020204" pitchFamily="34" charset="0"/>
              </a:rPr>
              <a:t>EUA</a:t>
            </a:r>
            <a:r>
              <a:rPr lang="en-US" altLang="es-MX" sz="3200">
                <a:latin typeface="Arial" panose="020B0604020202020204" pitchFamily="34" charset="0"/>
              </a:rPr>
              <a:t>:    2/3,  2/3,  3/5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3CF4FBED-4991-4E78-A9CB-1188718F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4095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(9) Elementos de democracia directa</a:t>
            </a:r>
          </a:p>
        </p:txBody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3C6C8493-7EAA-48CF-B337-681EE64C4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36925"/>
            <a:ext cx="8153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Plebiscito</a:t>
            </a:r>
            <a:r>
              <a:rPr lang="en-US" altLang="es-MX" sz="3200">
                <a:latin typeface="Arial" panose="020B0604020202020204" pitchFamily="34" charset="0"/>
              </a:rPr>
              <a:t> es sinónimo, aunque se suele aplicar a la permanencia de una persona </a:t>
            </a:r>
            <a:r>
              <a:rPr lang="en-US" altLang="es-MX" sz="2800">
                <a:latin typeface="Arial" panose="020B0604020202020204" pitchFamily="34" charset="0"/>
              </a:rPr>
              <a:t>(1989-Pinochet en Chile, 2003-Davis en Calif., 2004-Chávez en Venez.)</a:t>
            </a:r>
          </a:p>
        </p:txBody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AE30AF0-4335-4ABD-9FE9-3E753569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Referéndum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Se consulta al electorado sobre asunto que puede ratificar o rechazar. Dicotómico. Consultivo u obligatorio</a:t>
            </a:r>
          </a:p>
        </p:txBody>
      </p:sp>
      <p:sp>
        <p:nvSpPr>
          <p:cNvPr id="83973" name="Text Box 5">
            <a:extLst>
              <a:ext uri="{FF2B5EF4-FFF2-40B4-BE49-F238E27FC236}">
                <a16:creationId xmlns:a16="http://schemas.microsoft.com/office/drawing/2014/main" id="{73CCC790-2443-4807-965C-97C4C221B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486400"/>
            <a:ext cx="7467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b="1">
                <a:solidFill>
                  <a:srgbClr val="FFCC66"/>
                </a:solidFill>
                <a:latin typeface="Arial" panose="020B0604020202020204" pitchFamily="34" charset="0"/>
              </a:rPr>
              <a:t>Ajeno a democracia liberal y, por ende, a ambos modelos de Lijphart</a:t>
            </a:r>
            <a:endParaRPr lang="en-US" altLang="es-MX" sz="3200">
              <a:solidFill>
                <a:srgbClr val="FFCC66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autoUpdateAnimBg="0"/>
      <p:bldP spid="83972" grpId="0" autoUpdateAnimBg="0"/>
      <p:bldP spid="83973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59F6120C-0215-46B0-BF42-5F2FB0F0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409575"/>
            <a:ext cx="64135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democracia directa en Suiza</a:t>
            </a:r>
          </a:p>
        </p:txBody>
      </p:sp>
      <p:sp>
        <p:nvSpPr>
          <p:cNvPr id="94212" name="Text Box 4">
            <a:extLst>
              <a:ext uri="{FF2B5EF4-FFF2-40B4-BE49-F238E27FC236}">
                <a16:creationId xmlns:a16="http://schemas.microsoft.com/office/drawing/2014/main" id="{6E569067-0BA2-4EA7-8B86-6B138659C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41438"/>
            <a:ext cx="861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Empieza en las 2,800 comunidades: tienen a su cargo escuelas, servicios sociales, energía, pavimentación, ...</a:t>
            </a:r>
          </a:p>
        </p:txBody>
      </p:sp>
      <p:sp>
        <p:nvSpPr>
          <p:cNvPr id="94213" name="Text Box 5">
            <a:extLst>
              <a:ext uri="{FF2B5EF4-FFF2-40B4-BE49-F238E27FC236}">
                <a16:creationId xmlns:a16="http://schemas.microsoft.com/office/drawing/2014/main" id="{B9A3497F-B4BA-4F2A-B6E0-B00F4758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01963"/>
            <a:ext cx="8153400" cy="579437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30% gasto gub. se ejerce en este nivel</a:t>
            </a:r>
          </a:p>
        </p:txBody>
      </p:sp>
      <p:sp>
        <p:nvSpPr>
          <p:cNvPr id="94214" name="Text Box 6">
            <a:extLst>
              <a:ext uri="{FF2B5EF4-FFF2-40B4-BE49-F238E27FC236}">
                <a16:creationId xmlns:a16="http://schemas.microsoft.com/office/drawing/2014/main" id="{D7A81736-6220-4A55-9B94-A05544ABA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Gobiernos cantonales y el federal también someten muchas decisiones al electorado</a:t>
            </a:r>
          </a:p>
        </p:txBody>
      </p:sp>
      <p:sp>
        <p:nvSpPr>
          <p:cNvPr id="94215" name="Text Box 7">
            <a:extLst>
              <a:ext uri="{FF2B5EF4-FFF2-40B4-BE49-F238E27FC236}">
                <a16:creationId xmlns:a16="http://schemas.microsoft.com/office/drawing/2014/main" id="{E9DA7DF8-18CC-4B1A-8366-8978655EF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029200"/>
            <a:ext cx="8153400" cy="13731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Ej: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1990</a:t>
            </a:r>
            <a:r>
              <a:rPr lang="en-US" altLang="es-MX" sz="2800">
                <a:latin typeface="Arial" panose="020B0604020202020204" pitchFamily="34" charset="0"/>
              </a:rPr>
              <a:t>-Moratoria plantas nucleares (55% sí);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1992</a:t>
            </a:r>
            <a:r>
              <a:rPr lang="en-US" altLang="es-MX" sz="2800">
                <a:latin typeface="Arial" panose="020B0604020202020204" pitchFamily="34" charset="0"/>
              </a:rPr>
              <a:t>-Unirse al Área Eco. Europea (51% no); </a:t>
            </a:r>
            <a:br>
              <a:rPr lang="en-US" altLang="es-MX" sz="2800">
                <a:latin typeface="Arial" panose="020B0604020202020204" pitchFamily="34" charset="0"/>
              </a:rPr>
            </a:br>
            <a:r>
              <a:rPr lang="en-US" altLang="es-MX" sz="2800">
                <a:latin typeface="Arial" panose="020B0604020202020204" pitchFamily="34" charset="0"/>
              </a:rPr>
              <a:t>     </a:t>
            </a:r>
            <a:r>
              <a:rPr lang="en-US" altLang="es-MX" sz="2800">
                <a:solidFill>
                  <a:srgbClr val="0099CC"/>
                </a:solidFill>
                <a:latin typeface="Arial" panose="020B0604020202020204" pitchFamily="34" charset="0"/>
              </a:rPr>
              <a:t>2002</a:t>
            </a:r>
            <a:r>
              <a:rPr lang="en-US" altLang="es-MX" sz="2800">
                <a:latin typeface="Arial" panose="020B0604020202020204" pitchFamily="34" charset="0"/>
              </a:rPr>
              <a:t>-Reducir horas de trabajo (75% no)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autoUpdateAnimBg="0"/>
      <p:bldP spid="94213" grpId="0" animBg="1" autoUpdateAnimBg="0"/>
      <p:bldP spid="94214" grpId="0" autoUpdateAnimBg="0"/>
      <p:bldP spid="9421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2512B794-A016-43AC-9208-C8047243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900" y="2743200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grpSp>
        <p:nvGrpSpPr>
          <p:cNvPr id="2" name="Group 53">
            <a:extLst>
              <a:ext uri="{FF2B5EF4-FFF2-40B4-BE49-F238E27FC236}">
                <a16:creationId xmlns:a16="http://schemas.microsoft.com/office/drawing/2014/main" id="{AFC1E212-8C1E-4546-A24D-9FDDAA33F9B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438525"/>
            <a:ext cx="5953125" cy="371475"/>
            <a:chOff x="612" y="2166"/>
            <a:chExt cx="3486" cy="234"/>
          </a:xfrm>
        </p:grpSpPr>
        <p:sp>
          <p:nvSpPr>
            <p:cNvPr id="29731" name="Text Box 17">
              <a:extLst>
                <a:ext uri="{FF2B5EF4-FFF2-40B4-BE49-F238E27FC236}">
                  <a16:creationId xmlns:a16="http://schemas.microsoft.com/office/drawing/2014/main" id="{47898F6D-8264-477F-8700-886A41669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2169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29732" name="Text Box 18">
              <a:extLst>
                <a:ext uri="{FF2B5EF4-FFF2-40B4-BE49-F238E27FC236}">
                  <a16:creationId xmlns:a16="http://schemas.microsoft.com/office/drawing/2014/main" id="{0A0C7D74-728D-48FC-B52C-C6B8BE053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29733" name="Text Box 19">
              <a:extLst>
                <a:ext uri="{FF2B5EF4-FFF2-40B4-BE49-F238E27FC236}">
                  <a16:creationId xmlns:a16="http://schemas.microsoft.com/office/drawing/2014/main" id="{7A5B69D3-7EDC-455A-AE7B-51E4B7C4C7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2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29734" name="Text Box 20">
              <a:extLst>
                <a:ext uri="{FF2B5EF4-FFF2-40B4-BE49-F238E27FC236}">
                  <a16:creationId xmlns:a16="http://schemas.microsoft.com/office/drawing/2014/main" id="{E297137E-813B-4D6F-B02D-ECAAD4034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" y="2166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folHlink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</p:grpSp>
      <p:sp>
        <p:nvSpPr>
          <p:cNvPr id="29700" name="Text Box 21">
            <a:extLst>
              <a:ext uri="{FF2B5EF4-FFF2-40B4-BE49-F238E27FC236}">
                <a16:creationId xmlns:a16="http://schemas.microsoft.com/office/drawing/2014/main" id="{92806260-6DF4-474F-AE4F-054797F3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83058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Mejor sueldo para la burocracia para reducir la corrupción</a:t>
            </a:r>
          </a:p>
        </p:txBody>
      </p:sp>
      <p:sp>
        <p:nvSpPr>
          <p:cNvPr id="29701" name="Line 2">
            <a:extLst>
              <a:ext uri="{FF2B5EF4-FFF2-40B4-BE49-F238E27FC236}">
                <a16:creationId xmlns:a16="http://schemas.microsoft.com/office/drawing/2014/main" id="{03344BB5-4A59-4880-9BDF-FAA529E71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048000"/>
            <a:ext cx="61722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BCD63085-75F2-480B-8DDA-D657427C3BF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62275"/>
            <a:ext cx="5457825" cy="571500"/>
            <a:chOff x="654" y="1866"/>
            <a:chExt cx="3282" cy="360"/>
          </a:xfrm>
        </p:grpSpPr>
        <p:grpSp>
          <p:nvGrpSpPr>
            <p:cNvPr id="29719" name="Group 49">
              <a:extLst>
                <a:ext uri="{FF2B5EF4-FFF2-40B4-BE49-F238E27FC236}">
                  <a16:creationId xmlns:a16="http://schemas.microsoft.com/office/drawing/2014/main" id="{25482B54-B912-4DEA-AEB9-82C2B5029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0" y="1872"/>
              <a:ext cx="264" cy="354"/>
              <a:chOff x="1350" y="1872"/>
              <a:chExt cx="264" cy="354"/>
            </a:xfrm>
          </p:grpSpPr>
          <p:sp>
            <p:nvSpPr>
              <p:cNvPr id="29729" name="Line 6">
                <a:extLst>
                  <a:ext uri="{FF2B5EF4-FFF2-40B4-BE49-F238E27FC236}">
                    <a16:creationId xmlns:a16="http://schemas.microsoft.com/office/drawing/2014/main" id="{D4070390-A496-41AD-8B94-595E2F472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0" y="1872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30" name="Text Box 14">
                <a:extLst>
                  <a:ext uri="{FF2B5EF4-FFF2-40B4-BE49-F238E27FC236}">
                    <a16:creationId xmlns:a16="http://schemas.microsoft.com/office/drawing/2014/main" id="{7E3C6A46-7343-4F4C-A54B-1F856D09A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0" y="1938"/>
                <a:ext cx="2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9720" name="Group 57">
              <a:extLst>
                <a:ext uri="{FF2B5EF4-FFF2-40B4-BE49-F238E27FC236}">
                  <a16:creationId xmlns:a16="http://schemas.microsoft.com/office/drawing/2014/main" id="{8A157F59-86E9-4083-9248-731A2B713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8" y="1866"/>
              <a:ext cx="228" cy="360"/>
              <a:chOff x="3708" y="1866"/>
              <a:chExt cx="228" cy="360"/>
            </a:xfrm>
          </p:grpSpPr>
          <p:sp>
            <p:nvSpPr>
              <p:cNvPr id="29727" name="Line 12">
                <a:extLst>
                  <a:ext uri="{FF2B5EF4-FFF2-40B4-BE49-F238E27FC236}">
                    <a16:creationId xmlns:a16="http://schemas.microsoft.com/office/drawing/2014/main" id="{56B2A3BF-9E9D-43D1-9C71-C4BE6F5D3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8" name="Text Box 16">
                <a:extLst>
                  <a:ext uri="{FF2B5EF4-FFF2-40B4-BE49-F238E27FC236}">
                    <a16:creationId xmlns:a16="http://schemas.microsoft.com/office/drawing/2014/main" id="{BBF4C315-C0C6-4089-81D3-BC7E05E1F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8" y="1938"/>
                <a:ext cx="22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L</a:t>
                </a:r>
              </a:p>
            </p:txBody>
          </p:sp>
        </p:grpSp>
        <p:grpSp>
          <p:nvGrpSpPr>
            <p:cNvPr id="29721" name="Group 56">
              <a:extLst>
                <a:ext uri="{FF2B5EF4-FFF2-40B4-BE49-F238E27FC236}">
                  <a16:creationId xmlns:a16="http://schemas.microsoft.com/office/drawing/2014/main" id="{E6CCE9B6-00E2-441F-94A6-6649FF293D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866"/>
              <a:ext cx="462" cy="360"/>
              <a:chOff x="1920" y="1866"/>
              <a:chExt cx="462" cy="360"/>
            </a:xfrm>
          </p:grpSpPr>
          <p:sp>
            <p:nvSpPr>
              <p:cNvPr id="29725" name="Line 7">
                <a:extLst>
                  <a:ext uri="{FF2B5EF4-FFF2-40B4-BE49-F238E27FC236}">
                    <a16:creationId xmlns:a16="http://schemas.microsoft.com/office/drawing/2014/main" id="{06394043-A9E6-43D3-805E-E0F89E229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6" name="Text Box 15">
                <a:extLst>
                  <a:ext uri="{FF2B5EF4-FFF2-40B4-BE49-F238E27FC236}">
                    <a16:creationId xmlns:a16="http://schemas.microsoft.com/office/drawing/2014/main" id="{3740A2F9-7BA6-4C6F-A47A-A3072C0E7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938"/>
                <a:ext cx="4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max</a:t>
                </a:r>
              </a:p>
            </p:txBody>
          </p:sp>
        </p:grpSp>
        <p:grpSp>
          <p:nvGrpSpPr>
            <p:cNvPr id="29722" name="Group 55">
              <a:extLst>
                <a:ext uri="{FF2B5EF4-FFF2-40B4-BE49-F238E27FC236}">
                  <a16:creationId xmlns:a16="http://schemas.microsoft.com/office/drawing/2014/main" id="{CBDE7F8C-370C-4CE6-8150-086489128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" y="1866"/>
              <a:ext cx="402" cy="360"/>
              <a:chOff x="654" y="1866"/>
              <a:chExt cx="402" cy="360"/>
            </a:xfrm>
          </p:grpSpPr>
          <p:sp>
            <p:nvSpPr>
              <p:cNvPr id="29723" name="Line 4">
                <a:extLst>
                  <a:ext uri="{FF2B5EF4-FFF2-40B4-BE49-F238E27FC236}">
                    <a16:creationId xmlns:a16="http://schemas.microsoft.com/office/drawing/2014/main" id="{B3C41734-DFE1-40BB-9CB1-DAEE055F3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1866"/>
                <a:ext cx="0" cy="102"/>
              </a:xfrm>
              <a:prstGeom prst="line">
                <a:avLst/>
              </a:prstGeom>
              <a:noFill/>
              <a:ln w="28575">
                <a:solidFill>
                  <a:srgbClr val="FFCC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724" name="Text Box 13">
                <a:extLst>
                  <a:ext uri="{FF2B5EF4-FFF2-40B4-BE49-F238E27FC236}">
                    <a16:creationId xmlns:a16="http://schemas.microsoft.com/office/drawing/2014/main" id="{98556FDD-093A-4032-8D3B-123A6616D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4" y="1938"/>
                <a:ext cx="40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es-MX">
                    <a:latin typeface="Arial" panose="020B0604020202020204" pitchFamily="34" charset="0"/>
                  </a:rPr>
                  <a:t>SQ</a:t>
                </a:r>
              </a:p>
            </p:txBody>
          </p:sp>
        </p:grpSp>
      </p:grpSp>
      <p:grpSp>
        <p:nvGrpSpPr>
          <p:cNvPr id="8" name="Group 54">
            <a:extLst>
              <a:ext uri="{FF2B5EF4-FFF2-40B4-BE49-F238E27FC236}">
                <a16:creationId xmlns:a16="http://schemas.microsoft.com/office/drawing/2014/main" id="{313F5D5A-450F-4043-AC26-A77ECFE16770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997200"/>
            <a:ext cx="2214563" cy="98425"/>
            <a:chOff x="792" y="1584"/>
            <a:chExt cx="1395" cy="62"/>
          </a:xfrm>
        </p:grpSpPr>
        <p:sp>
          <p:nvSpPr>
            <p:cNvPr id="29716" name="Line 22">
              <a:extLst>
                <a:ext uri="{FF2B5EF4-FFF2-40B4-BE49-F238E27FC236}">
                  <a16:creationId xmlns:a16="http://schemas.microsoft.com/office/drawing/2014/main" id="{DE89D1B5-4FBD-4E22-AC8F-9CDAB5A36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616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7" name="Oval 24">
              <a:extLst>
                <a:ext uri="{FF2B5EF4-FFF2-40B4-BE49-F238E27FC236}">
                  <a16:creationId xmlns:a16="http://schemas.microsoft.com/office/drawing/2014/main" id="{C6414598-CA3C-42EA-A4EB-DBDFE1D0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29718" name="Oval 25">
              <a:extLst>
                <a:ext uri="{FF2B5EF4-FFF2-40B4-BE49-F238E27FC236}">
                  <a16:creationId xmlns:a16="http://schemas.microsoft.com/office/drawing/2014/main" id="{B50E71D5-D256-4870-AE26-76F60B72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" y="1584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5563" name="Text Box 27">
            <a:extLst>
              <a:ext uri="{FF2B5EF4-FFF2-40B4-BE49-F238E27FC236}">
                <a16:creationId xmlns:a16="http://schemas.microsoft.com/office/drawing/2014/main" id="{30A660BA-A304-46B1-A14C-925523894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67225"/>
            <a:ext cx="8382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donde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SQ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</a:t>
            </a:r>
            <a:r>
              <a:rPr lang="en-US" altLang="es-MX" i="1">
                <a:latin typeface="Arial" panose="020B0604020202020204" pitchFamily="34" charset="0"/>
              </a:rPr>
              <a:t>status quo</a:t>
            </a:r>
            <a:r>
              <a:rPr lang="en-US" altLang="es-MX">
                <a:latin typeface="Arial" panose="020B0604020202020204" pitchFamily="34" charset="0"/>
              </a:rPr>
              <a:t> (el sueldo actual)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E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el electorado</a:t>
            </a:r>
            <a:b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L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deseado por la legislatura</a:t>
            </a:r>
            <a:br>
              <a:rPr lang="en-US" altLang="es-MX">
                <a:latin typeface="Arial" panose="020B0604020202020204" pitchFamily="34" charset="0"/>
              </a:rPr>
            </a:br>
            <a:r>
              <a:rPr lang="en-US" altLang="es-MX">
                <a:solidFill>
                  <a:srgbClr val="990000"/>
                </a:solidFill>
                <a:latin typeface="Arial" panose="020B0604020202020204" pitchFamily="34" charset="0"/>
              </a:rPr>
              <a:t>	max</a:t>
            </a:r>
            <a:r>
              <a:rPr lang="en-US" altLang="es-MX">
                <a:solidFill>
                  <a:srgbClr val="FFCC66"/>
                </a:solidFill>
                <a:latin typeface="Arial" panose="020B0604020202020204" pitchFamily="34" charset="0"/>
              </a:rPr>
              <a:t>	</a:t>
            </a:r>
            <a:r>
              <a:rPr lang="en-US" altLang="es-MX">
                <a:latin typeface="Arial" panose="020B0604020202020204" pitchFamily="34" charset="0"/>
              </a:rPr>
              <a:t>es el sueldo máximo tolerable para electorado</a:t>
            </a:r>
            <a:endParaRPr lang="en-US" altLang="es-MX">
              <a:solidFill>
                <a:srgbClr val="FFCC66"/>
              </a:solidFill>
              <a:latin typeface="Arial" panose="020B0604020202020204" pitchFamily="34" charset="0"/>
            </a:endParaRPr>
          </a:p>
        </p:txBody>
      </p:sp>
      <p:sp>
        <p:nvSpPr>
          <p:cNvPr id="65564" name="Text Box 28">
            <a:extLst>
              <a:ext uri="{FF2B5EF4-FFF2-40B4-BE49-F238E27FC236}">
                <a16:creationId xmlns:a16="http://schemas.microsoft.com/office/drawing/2014/main" id="{0E39BCF2-13E2-4487-A251-2F9EDCC0A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2698750"/>
            <a:ext cx="2019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sueldo/mes de</a:t>
            </a:r>
            <a:b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 sz="2000">
                <a:solidFill>
                  <a:schemeClr val="folHlink"/>
                </a:solidFill>
                <a:latin typeface="Arial" panose="020B0604020202020204" pitchFamily="34" charset="0"/>
              </a:rPr>
              <a:t>un funcionario</a:t>
            </a:r>
          </a:p>
        </p:txBody>
      </p:sp>
      <p:grpSp>
        <p:nvGrpSpPr>
          <p:cNvPr id="9" name="Group 42">
            <a:extLst>
              <a:ext uri="{FF2B5EF4-FFF2-40B4-BE49-F238E27FC236}">
                <a16:creationId xmlns:a16="http://schemas.microsoft.com/office/drawing/2014/main" id="{ABAE1510-5FB1-4C8F-B15A-FA2120533B0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905000"/>
            <a:ext cx="2133600" cy="396875"/>
            <a:chOff x="816" y="720"/>
            <a:chExt cx="1344" cy="250"/>
          </a:xfrm>
        </p:grpSpPr>
        <p:sp>
          <p:nvSpPr>
            <p:cNvPr id="29713" name="Text Box 39">
              <a:extLst>
                <a:ext uri="{FF2B5EF4-FFF2-40B4-BE49-F238E27FC236}">
                  <a16:creationId xmlns:a16="http://schemas.microsoft.com/office/drawing/2014/main" id="{A4128756-6B88-4836-B9CE-AE9244E2F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" y="720"/>
              <a:ext cx="9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tolerancia</a:t>
              </a:r>
            </a:p>
          </p:txBody>
        </p:sp>
        <p:sp>
          <p:nvSpPr>
            <p:cNvPr id="29714" name="Line 40">
              <a:extLst>
                <a:ext uri="{FF2B5EF4-FFF2-40B4-BE49-F238E27FC236}">
                  <a16:creationId xmlns:a16="http://schemas.microsoft.com/office/drawing/2014/main" id="{698EB5E1-98A5-4D21-AF41-9C624251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715" name="Line 41">
              <a:extLst>
                <a:ext uri="{FF2B5EF4-FFF2-40B4-BE49-F238E27FC236}">
                  <a16:creationId xmlns:a16="http://schemas.microsoft.com/office/drawing/2014/main" id="{63911314-340D-4A8C-B560-4F15453880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864"/>
              <a:ext cx="288" cy="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0" name="Group 46">
            <a:extLst>
              <a:ext uri="{FF2B5EF4-FFF2-40B4-BE49-F238E27FC236}">
                <a16:creationId xmlns:a16="http://schemas.microsoft.com/office/drawing/2014/main" id="{B237E3B4-78D8-4A72-9F17-0F1656A5B154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2286000"/>
            <a:ext cx="876300" cy="647700"/>
            <a:chOff x="1248" y="1440"/>
            <a:chExt cx="552" cy="408"/>
          </a:xfrm>
        </p:grpSpPr>
        <p:sp>
          <p:nvSpPr>
            <p:cNvPr id="29711" name="Text Box 37">
              <a:extLst>
                <a:ext uri="{FF2B5EF4-FFF2-40B4-BE49-F238E27FC236}">
                  <a16:creationId xmlns:a16="http://schemas.microsoft.com/office/drawing/2014/main" id="{219E0F89-C6CC-4390-BD19-FC30417F9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440"/>
              <a:ext cx="5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b="1">
                  <a:solidFill>
                    <a:srgbClr val="00CC66"/>
                  </a:solidFill>
                  <a:latin typeface="Arial" panose="020B0604020202020204" pitchFamily="34" charset="0"/>
                </a:rPr>
                <a:t>ideal</a:t>
              </a:r>
            </a:p>
          </p:txBody>
        </p:sp>
        <p:sp>
          <p:nvSpPr>
            <p:cNvPr id="29712" name="Line 44">
              <a:extLst>
                <a:ext uri="{FF2B5EF4-FFF2-40B4-BE49-F238E27FC236}">
                  <a16:creationId xmlns:a16="http://schemas.microsoft.com/office/drawing/2014/main" id="{AB370980-160E-49C5-8022-D08936543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0" y="1656"/>
              <a:ext cx="0" cy="192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grpSp>
        <p:nvGrpSpPr>
          <p:cNvPr id="11" name="Group 47">
            <a:extLst>
              <a:ext uri="{FF2B5EF4-FFF2-40B4-BE49-F238E27FC236}">
                <a16:creationId xmlns:a16="http://schemas.microsoft.com/office/drawing/2014/main" id="{EBBD56BF-DAD2-4D87-A7CA-C1B7B00815C6}"/>
              </a:ext>
            </a:extLst>
          </p:cNvPr>
          <p:cNvGrpSpPr>
            <a:grpSpLocks/>
          </p:cNvGrpSpPr>
          <p:nvPr/>
        </p:nvGrpSpPr>
        <p:grpSpPr bwMode="auto">
          <a:xfrm>
            <a:off x="4610100" y="1065213"/>
            <a:ext cx="3086100" cy="1882775"/>
            <a:chOff x="2952" y="662"/>
            <a:chExt cx="1752" cy="1186"/>
          </a:xfrm>
        </p:grpSpPr>
        <p:sp>
          <p:nvSpPr>
            <p:cNvPr id="29709" name="Text Box 43">
              <a:extLst>
                <a:ext uri="{FF2B5EF4-FFF2-40B4-BE49-F238E27FC236}">
                  <a16:creationId xmlns:a16="http://schemas.microsoft.com/office/drawing/2014/main" id="{C923559C-2F17-42AD-89E6-A8002D0CE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2" y="662"/>
              <a:ext cx="1752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000" b="1">
                  <a:solidFill>
                    <a:srgbClr val="990000"/>
                  </a:solidFill>
                  <a:latin typeface="Arial" panose="020B0604020202020204" pitchFamily="34" charset="0"/>
                </a:rPr>
                <a:t>burócratas organizados en partido mayoritario (p.ej. Peronismo en las provincias)</a:t>
              </a:r>
            </a:p>
          </p:txBody>
        </p:sp>
        <p:sp>
          <p:nvSpPr>
            <p:cNvPr id="29710" name="Line 45">
              <a:extLst>
                <a:ext uri="{FF2B5EF4-FFF2-40B4-BE49-F238E27FC236}">
                  <a16:creationId xmlns:a16="http://schemas.microsoft.com/office/drawing/2014/main" id="{ED600F7F-99D5-4088-A9D9-781BBEB1D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536"/>
              <a:ext cx="0" cy="312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63" grpId="0" autoUpdateAnimBg="0"/>
      <p:bldP spid="6556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050">
            <a:extLst>
              <a:ext uri="{FF2B5EF4-FFF2-40B4-BE49-F238E27FC236}">
                <a16:creationId xmlns:a16="http://schemas.microsoft.com/office/drawing/2014/main" id="{0056B6A5-43B3-4A41-B7B1-07DF46BE2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66800"/>
            <a:ext cx="8686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Se entiende que la ciudadanía interviene en la revi-sión salarial de burócratas. Pero ¿cómo exactamente? </a:t>
            </a:r>
          </a:p>
        </p:txBody>
      </p:sp>
      <p:sp>
        <p:nvSpPr>
          <p:cNvPr id="67587" name="Text Box 2051">
            <a:extLst>
              <a:ext uri="{FF2B5EF4-FFF2-40B4-BE49-F238E27FC236}">
                <a16:creationId xmlns:a16="http://schemas.microsoft.com/office/drawing/2014/main" id="{9A536932-BFFC-47AC-8D48-2EB83BFC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90800"/>
            <a:ext cx="6705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1   Ciudadanía sólo da </a:t>
            </a:r>
            <a:r>
              <a:rPr lang="en-US" altLang="es-MX" sz="2800" b="1">
                <a:latin typeface="Arial" panose="020B0604020202020204" pitchFamily="34" charset="0"/>
              </a:rPr>
              <a:t>VoBo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a la </a:t>
            </a:r>
            <a:b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</a:b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    propuesta de la legislatura</a:t>
            </a:r>
          </a:p>
        </p:txBody>
      </p:sp>
      <p:sp>
        <p:nvSpPr>
          <p:cNvPr id="30724" name="Text Box 2052">
            <a:extLst>
              <a:ext uri="{FF2B5EF4-FFF2-40B4-BE49-F238E27FC236}">
                <a16:creationId xmlns:a16="http://schemas.microsoft.com/office/drawing/2014/main" id="{E93C86AF-76BA-449D-B425-5C0617C7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486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Se convoca a un referéndum…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B459F656-C949-4037-9593-08B4FB109F6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354638"/>
            <a:ext cx="6477000" cy="989012"/>
            <a:chOff x="768" y="3373"/>
            <a:chExt cx="4080" cy="623"/>
          </a:xfrm>
        </p:grpSpPr>
        <p:sp>
          <p:nvSpPr>
            <p:cNvPr id="30729" name="Text Box 2053">
              <a:extLst>
                <a:ext uri="{FF2B5EF4-FFF2-40B4-BE49-F238E27FC236}">
                  <a16:creationId xmlns:a16="http://schemas.microsoft.com/office/drawing/2014/main" id="{466BF9AA-6E19-46BE-A7BA-5D097051F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73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>
                  <a:latin typeface="Arial" panose="020B0604020202020204" pitchFamily="34" charset="0"/>
                </a:rPr>
                <a:t>¿Importa el detalle institucional?  </a:t>
              </a:r>
            </a:p>
          </p:txBody>
        </p:sp>
        <p:sp>
          <p:nvSpPr>
            <p:cNvPr id="30730" name="Text Box 2054">
              <a:extLst>
                <a:ext uri="{FF2B5EF4-FFF2-40B4-BE49-F238E27FC236}">
                  <a16:creationId xmlns:a16="http://schemas.microsoft.com/office/drawing/2014/main" id="{AD6AE993-2C40-4409-A3F6-207871642B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69"/>
              <a:ext cx="4080" cy="32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2800" b="1">
                  <a:latin typeface="Arial" panose="020B0604020202020204" pitchFamily="34" charset="0"/>
                </a:rPr>
                <a:t>Si sí, ¿cómo?  </a:t>
              </a:r>
            </a:p>
          </p:txBody>
        </p:sp>
      </p:grpSp>
      <p:sp>
        <p:nvSpPr>
          <p:cNvPr id="67591" name="Text Box 2055">
            <a:extLst>
              <a:ext uri="{FF2B5EF4-FFF2-40B4-BE49-F238E27FC236}">
                <a16:creationId xmlns:a16="http://schemas.microsoft.com/office/drawing/2014/main" id="{CE7CA045-5FEE-4600-8DC1-6CAF85586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713" y="1905000"/>
            <a:ext cx="5957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¿cuál es el </a:t>
            </a:r>
            <a:r>
              <a:rPr lang="en-US" altLang="es-MX" sz="2800" b="1" i="1">
                <a:solidFill>
                  <a:schemeClr val="bg2"/>
                </a:solidFill>
                <a:latin typeface="Arial" panose="020B0604020202020204" pitchFamily="34" charset="0"/>
              </a:rPr>
              <a:t>detalle 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institucional? </a:t>
            </a:r>
          </a:p>
        </p:txBody>
      </p:sp>
      <p:sp>
        <p:nvSpPr>
          <p:cNvPr id="67594" name="Text Box 2058">
            <a:extLst>
              <a:ext uri="{FF2B5EF4-FFF2-40B4-BE49-F238E27FC236}">
                <a16:creationId xmlns:a16="http://schemas.microsoft.com/office/drawing/2014/main" id="{43D8EA8E-5137-4DDC-9D7D-5F640EDD6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95800"/>
            <a:ext cx="769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2   o puede también hacer </a:t>
            </a:r>
            <a:r>
              <a:rPr lang="en-US" altLang="es-MX" sz="2800" b="1">
                <a:latin typeface="Arial" panose="020B0604020202020204" pitchFamily="34" charset="0"/>
              </a:rPr>
              <a:t>contrapropuesta</a:t>
            </a:r>
            <a:endParaRPr lang="en-US" altLang="es-MX" sz="2800" b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8682" name="Text Box 2058">
            <a:extLst>
              <a:ext uri="{FF2B5EF4-FFF2-40B4-BE49-F238E27FC236}">
                <a16:creationId xmlns:a16="http://schemas.microsoft.com/office/drawing/2014/main" id="{1EAED852-59C6-4C0A-9231-4D236E572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671888"/>
            <a:ext cx="784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 b="1">
                <a:solidFill>
                  <a:srgbClr val="FF3300"/>
                </a:solidFill>
                <a:latin typeface="Arial" panose="020B0604020202020204" pitchFamily="34" charset="0"/>
              </a:rPr>
              <a:t>a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VoBo sólo si propuesta &gt; </a:t>
            </a:r>
            <a:r>
              <a:rPr lang="en-US" altLang="es-MX" sz="2800" b="1">
                <a:latin typeface="Arial" panose="020B0604020202020204" pitchFamily="34" charset="0"/>
              </a:rPr>
              <a:t>límite</a:t>
            </a:r>
            <a:r>
              <a:rPr lang="en-US" altLang="es-MX" sz="2800" b="1">
                <a:solidFill>
                  <a:schemeClr val="bg2"/>
                </a:solidFill>
                <a:latin typeface="Arial" panose="020B0604020202020204" pitchFamily="34" charset="0"/>
              </a:rPr>
              <a:t> o siempre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7" grpId="0" autoUpdateAnimBg="0"/>
      <p:bldP spid="67591" grpId="0" autoUpdateAnimBg="0"/>
      <p:bldP spid="67594" grpId="0" autoUpdateAnimBg="0"/>
      <p:bldP spid="2868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01D2DACA-91F7-491D-986B-E76EB25FA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88" y="409575"/>
            <a:ext cx="8651592" cy="584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¿</a:t>
            </a:r>
            <a:r>
              <a:rPr lang="en-US" altLang="es-MX" sz="3200" dirty="0" err="1">
                <a:latin typeface="Arial"/>
                <a:cs typeface="Arial"/>
              </a:rPr>
              <a:t>Cuándo</a:t>
            </a:r>
            <a:r>
              <a:rPr lang="en-US" altLang="es-MX" sz="3200" dirty="0">
                <a:latin typeface="Arial"/>
                <a:cs typeface="Arial"/>
              </a:rPr>
              <a:t> es </a:t>
            </a:r>
            <a:r>
              <a:rPr lang="en-US" altLang="es-MX" sz="3200" dirty="0" err="1">
                <a:latin typeface="Arial"/>
                <a:cs typeface="Arial"/>
              </a:rPr>
              <a:t>aceptable</a:t>
            </a:r>
            <a:r>
              <a:rPr lang="en-US" altLang="es-MX" sz="3200" dirty="0">
                <a:latin typeface="Arial"/>
                <a:cs typeface="Arial"/>
              </a:rPr>
              <a:t> el gob. de </a:t>
            </a:r>
            <a:r>
              <a:rPr lang="en-US" altLang="es-MX" sz="3200" dirty="0" err="1">
                <a:latin typeface="Arial"/>
                <a:cs typeface="Arial"/>
              </a:rPr>
              <a:t>mayoría</a:t>
            </a:r>
            <a:r>
              <a:rPr lang="en-US" altLang="es-MX" sz="3200" dirty="0">
                <a:latin typeface="Arial"/>
                <a:cs typeface="Arial"/>
              </a:rPr>
              <a:t>?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DD88F437-C0DB-4235-881D-D58AFFCA7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70038"/>
            <a:ext cx="86106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(1) </a:t>
            </a:r>
            <a:r>
              <a:rPr lang="en-US" altLang="es-MX" sz="3200">
                <a:solidFill>
                  <a:srgbClr val="990000"/>
                </a:solidFill>
                <a:latin typeface="Arial" panose="020B0604020202020204" pitchFamily="34" charset="0"/>
              </a:rPr>
              <a:t>Minorías de hoy serán mayorías mañana.</a:t>
            </a:r>
            <a:r>
              <a:rPr lang="en-US" altLang="es-MX" sz="3200">
                <a:latin typeface="Arial" panose="020B0604020202020204" pitchFamily="34" charset="0"/>
              </a:rPr>
              <a:t>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   Alternancia posible y frecuente, como en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      UK o EEUU; pero ¿PRI clásico? ¿Líbano?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4033BD33-1B0D-4AB8-B5FD-053B82ED5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398838"/>
            <a:ext cx="8610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(2) 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mayoría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representa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razonablemente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     bien los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intereses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 de la </a:t>
            </a:r>
            <a:r>
              <a:rPr lang="en-US" altLang="es-MX" sz="3200" dirty="0" err="1">
                <a:solidFill>
                  <a:schemeClr val="accent2"/>
                </a:solidFill>
                <a:latin typeface="Arial"/>
                <a:cs typeface="Arial"/>
              </a:rPr>
              <a:t>minoría</a:t>
            </a:r>
            <a:r>
              <a:rPr lang="en-US" altLang="es-MX" sz="3200" dirty="0">
                <a:solidFill>
                  <a:schemeClr val="accent2"/>
                </a:solidFill>
                <a:latin typeface="Arial"/>
                <a:cs typeface="Arial"/>
              </a:rPr>
              <a:t>.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br>
              <a:rPr lang="en-US" altLang="es-MX" sz="3200" dirty="0">
                <a:latin typeface="Arial" panose="020B0604020202020204" pitchFamily="34" charset="0"/>
              </a:rPr>
            </a:br>
            <a:r>
              <a:rPr lang="en-US" altLang="es-MX" sz="3200" dirty="0">
                <a:latin typeface="Arial"/>
                <a:cs typeface="Arial"/>
              </a:rPr>
              <a:t>     Sistema de </a:t>
            </a:r>
            <a:r>
              <a:rPr lang="en-US" altLang="es-MX" sz="3200" dirty="0" err="1">
                <a:latin typeface="Arial"/>
                <a:cs typeface="Arial"/>
              </a:rPr>
              <a:t>partidos</a:t>
            </a:r>
            <a:r>
              <a:rPr lang="en-US" altLang="es-MX" sz="3200" dirty="0">
                <a:latin typeface="Arial"/>
                <a:cs typeface="Arial"/>
              </a:rPr>
              <a:t> </a:t>
            </a:r>
            <a:r>
              <a:rPr lang="en-US" altLang="es-MX" sz="3200" dirty="0" err="1">
                <a:latin typeface="Arial"/>
                <a:cs typeface="Arial"/>
              </a:rPr>
              <a:t>centrípeto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i="1" dirty="0">
                <a:latin typeface="Arial"/>
                <a:cs typeface="Arial"/>
              </a:rPr>
              <a:t>catch-all</a:t>
            </a:r>
            <a:endParaRPr lang="en-US" altLang="es-MX" sz="3200" i="1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71B3EADB-B3AD-41FE-81E1-9456DAD0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257800"/>
            <a:ext cx="81534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Se incumplen en </a:t>
            </a:r>
            <a:r>
              <a:rPr lang="en-US" altLang="es-MX" sz="3200" b="1">
                <a:latin typeface="Arial" panose="020B0604020202020204" pitchFamily="34" charset="0"/>
              </a:rPr>
              <a:t>sociedades plurales</a:t>
            </a:r>
            <a:r>
              <a:rPr lang="en-US" altLang="es-MX" sz="3200">
                <a:latin typeface="Arial" panose="020B0604020202020204" pitchFamily="34" charset="0"/>
              </a:rPr>
              <a:t>,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especialmente si hay diferencias étnicas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autoUpdateAnimBg="0"/>
      <p:bldP spid="77828" grpId="0" autoUpdateAnimBg="0"/>
      <p:bldP spid="77829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4146A201-F933-468A-B31B-DC3C78EF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AEB8164F-09F2-4511-98C7-B1E22E1A7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990600"/>
            <a:ext cx="86487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1: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La legislatura propone un 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, el electorado da VoBo.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Sin VoBo, regreso a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SQ</a:t>
            </a:r>
            <a:endParaRPr lang="en-US" altLang="es-MX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68632" name="Rectangle 24">
            <a:extLst>
              <a:ext uri="{FF2B5EF4-FFF2-40B4-BE49-F238E27FC236}">
                <a16:creationId xmlns:a16="http://schemas.microsoft.com/office/drawing/2014/main" id="{AEC05E12-103D-4EFF-91E1-6FC476DD1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743200"/>
            <a:ext cx="5334000" cy="304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CAA7ECF4-A01D-41F8-87AC-31CB06FE2E6A}"/>
              </a:ext>
            </a:extLst>
          </p:cNvPr>
          <p:cNvGrpSpPr>
            <a:grpSpLocks/>
          </p:cNvGrpSpPr>
          <p:nvPr/>
        </p:nvGrpSpPr>
        <p:grpSpPr bwMode="auto">
          <a:xfrm>
            <a:off x="2314575" y="2971800"/>
            <a:ext cx="4391025" cy="2568575"/>
            <a:chOff x="768" y="1890"/>
            <a:chExt cx="2766" cy="1618"/>
          </a:xfrm>
        </p:grpSpPr>
        <p:sp>
          <p:nvSpPr>
            <p:cNvPr id="31751" name="Text Box 4">
              <a:extLst>
                <a:ext uri="{FF2B5EF4-FFF2-40B4-BE49-F238E27FC236}">
                  <a16:creationId xmlns:a16="http://schemas.microsoft.com/office/drawing/2014/main" id="{B12B491B-2424-4A81-8DDE-A05CBE5F2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1752" name="Text Box 5">
              <a:extLst>
                <a:ext uri="{FF2B5EF4-FFF2-40B4-BE49-F238E27FC236}">
                  <a16:creationId xmlns:a16="http://schemas.microsoft.com/office/drawing/2014/main" id="{2C42790F-AE33-4AF7-AECE-D0582A580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1753" name="Text Box 6">
              <a:extLst>
                <a:ext uri="{FF2B5EF4-FFF2-40B4-BE49-F238E27FC236}">
                  <a16:creationId xmlns:a16="http://schemas.microsoft.com/office/drawing/2014/main" id="{F1E4B7B5-8A9C-43F1-ABDB-BF9BCCF6A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1754" name="Line 7">
              <a:extLst>
                <a:ext uri="{FF2B5EF4-FFF2-40B4-BE49-F238E27FC236}">
                  <a16:creationId xmlns:a16="http://schemas.microsoft.com/office/drawing/2014/main" id="{D3117E35-FD66-47F6-B350-A1680B48A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5" name="Text Box 9">
              <a:extLst>
                <a:ext uri="{FF2B5EF4-FFF2-40B4-BE49-F238E27FC236}">
                  <a16:creationId xmlns:a16="http://schemas.microsoft.com/office/drawing/2014/main" id="{F43EFFAC-429D-4B84-9220-5703340CA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1756" name="Line 11">
              <a:extLst>
                <a:ext uri="{FF2B5EF4-FFF2-40B4-BE49-F238E27FC236}">
                  <a16:creationId xmlns:a16="http://schemas.microsoft.com/office/drawing/2014/main" id="{C1CD6BEE-4275-421C-85BD-B839C007D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57" name="Oval 12">
              <a:extLst>
                <a:ext uri="{FF2B5EF4-FFF2-40B4-BE49-F238E27FC236}">
                  <a16:creationId xmlns:a16="http://schemas.microsoft.com/office/drawing/2014/main" id="{3E38867A-9478-4BF2-B139-65851E7B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58" name="Text Box 13">
              <a:extLst>
                <a:ext uri="{FF2B5EF4-FFF2-40B4-BE49-F238E27FC236}">
                  <a16:creationId xmlns:a16="http://schemas.microsoft.com/office/drawing/2014/main" id="{4BBC9120-D160-4CB1-B94E-1047F2A4D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1759" name="Line 14">
              <a:extLst>
                <a:ext uri="{FF2B5EF4-FFF2-40B4-BE49-F238E27FC236}">
                  <a16:creationId xmlns:a16="http://schemas.microsoft.com/office/drawing/2014/main" id="{C03E78C6-2371-46AE-B62E-3E57BBAC67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0" name="Text Box 15">
              <a:extLst>
                <a:ext uri="{FF2B5EF4-FFF2-40B4-BE49-F238E27FC236}">
                  <a16:creationId xmlns:a16="http://schemas.microsoft.com/office/drawing/2014/main" id="{B4E5B91C-091F-4557-90FC-769C035BA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1761" name="Text Box 16">
              <a:extLst>
                <a:ext uri="{FF2B5EF4-FFF2-40B4-BE49-F238E27FC236}">
                  <a16:creationId xmlns:a16="http://schemas.microsoft.com/office/drawing/2014/main" id="{6A25C549-1950-406C-95E0-424EB765F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1762" name="Line 17">
              <a:extLst>
                <a:ext uri="{FF2B5EF4-FFF2-40B4-BE49-F238E27FC236}">
                  <a16:creationId xmlns:a16="http://schemas.microsoft.com/office/drawing/2014/main" id="{71C3B920-6874-46CC-8BAA-9977AEEAC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763" name="Oval 18">
              <a:extLst>
                <a:ext uri="{FF2B5EF4-FFF2-40B4-BE49-F238E27FC236}">
                  <a16:creationId xmlns:a16="http://schemas.microsoft.com/office/drawing/2014/main" id="{148753D6-C9BC-4AC3-A55A-8458D204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4" name="Oval 19">
              <a:extLst>
                <a:ext uri="{FF2B5EF4-FFF2-40B4-BE49-F238E27FC236}">
                  <a16:creationId xmlns:a16="http://schemas.microsoft.com/office/drawing/2014/main" id="{B5D0D31D-3D5F-4275-B685-DCDFC5471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1765" name="Text Box 20">
              <a:extLst>
                <a:ext uri="{FF2B5EF4-FFF2-40B4-BE49-F238E27FC236}">
                  <a16:creationId xmlns:a16="http://schemas.microsoft.com/office/drawing/2014/main" id="{837E9DFC-C165-4E3B-841E-F5DFBBF24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1766" name="Text Box 21">
              <a:extLst>
                <a:ext uri="{FF2B5EF4-FFF2-40B4-BE49-F238E27FC236}">
                  <a16:creationId xmlns:a16="http://schemas.microsoft.com/office/drawing/2014/main" id="{0CE600CA-685F-4948-BCB6-0A0644EDB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1750" name="AutoShape 22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6EFEE90-DEB0-4F61-944D-86054976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5" name="Rectangle 39">
            <a:extLst>
              <a:ext uri="{FF2B5EF4-FFF2-40B4-BE49-F238E27FC236}">
                <a16:creationId xmlns:a16="http://schemas.microsoft.com/office/drawing/2014/main" id="{C0A08FE6-795A-4FFB-A20F-5F7DA927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5105400" cy="3505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70696" name="Rectangle 40">
            <a:extLst>
              <a:ext uri="{FF2B5EF4-FFF2-40B4-BE49-F238E27FC236}">
                <a16:creationId xmlns:a16="http://schemas.microsoft.com/office/drawing/2014/main" id="{0FF01C49-1A15-446D-B26F-2314B092B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1250"/>
            <a:ext cx="6781800" cy="4191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4A065A86-5794-480F-BA14-E8E358EB16E4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2381250"/>
            <a:ext cx="4467225" cy="3200400"/>
            <a:chOff x="624" y="1536"/>
            <a:chExt cx="2814" cy="2016"/>
          </a:xfrm>
        </p:grpSpPr>
        <p:sp>
          <p:nvSpPr>
            <p:cNvPr id="32793" name="Text Box 2">
              <a:extLst>
                <a:ext uri="{FF2B5EF4-FFF2-40B4-BE49-F238E27FC236}">
                  <a16:creationId xmlns:a16="http://schemas.microsoft.com/office/drawing/2014/main" id="{58B77999-ACD7-432C-97DF-B592569E2F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442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Ciud.</a:t>
              </a:r>
            </a:p>
          </p:txBody>
        </p:sp>
        <p:sp>
          <p:nvSpPr>
            <p:cNvPr id="32794" name="Text Box 3">
              <a:extLst>
                <a:ext uri="{FF2B5EF4-FFF2-40B4-BE49-F238E27FC236}">
                  <a16:creationId xmlns:a16="http://schemas.microsoft.com/office/drawing/2014/main" id="{F1FB2F5A-2ECA-4AB1-8C71-D9AF0B976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8" y="1960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795" name="Text Box 4">
              <a:extLst>
                <a:ext uri="{FF2B5EF4-FFF2-40B4-BE49-F238E27FC236}">
                  <a16:creationId xmlns:a16="http://schemas.microsoft.com/office/drawing/2014/main" id="{16BE1ABE-B591-40ED-826B-28815CD55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0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96" name="Line 5">
              <a:extLst>
                <a:ext uri="{FF2B5EF4-FFF2-40B4-BE49-F238E27FC236}">
                  <a16:creationId xmlns:a16="http://schemas.microsoft.com/office/drawing/2014/main" id="{7940291F-C040-4FA4-AE27-21C1C4244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7" name="Text Box 6">
              <a:extLst>
                <a:ext uri="{FF2B5EF4-FFF2-40B4-BE49-F238E27FC236}">
                  <a16:creationId xmlns:a16="http://schemas.microsoft.com/office/drawing/2014/main" id="{46850EA9-CD68-42F7-A9FA-2D6380645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990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98" name="Line 7">
              <a:extLst>
                <a:ext uri="{FF2B5EF4-FFF2-40B4-BE49-F238E27FC236}">
                  <a16:creationId xmlns:a16="http://schemas.microsoft.com/office/drawing/2014/main" id="{8B060784-9C60-4FDC-9433-38C83839B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590"/>
              <a:ext cx="672" cy="962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99" name="Line 10">
              <a:extLst>
                <a:ext uri="{FF2B5EF4-FFF2-40B4-BE49-F238E27FC236}">
                  <a16:creationId xmlns:a16="http://schemas.microsoft.com/office/drawing/2014/main" id="{2F4613C5-2007-423D-8A6F-2C37DC3848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1698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0" name="Text Box 11">
              <a:extLst>
                <a:ext uri="{FF2B5EF4-FFF2-40B4-BE49-F238E27FC236}">
                  <a16:creationId xmlns:a16="http://schemas.microsoft.com/office/drawing/2014/main" id="{0615B02D-DA7F-4AF8-B9E4-2B313AC28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161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801" name="Text Box 12">
              <a:extLst>
                <a:ext uri="{FF2B5EF4-FFF2-40B4-BE49-F238E27FC236}">
                  <a16:creationId xmlns:a16="http://schemas.microsoft.com/office/drawing/2014/main" id="{6B5D4EEC-3174-4415-BBB7-82A0CCCB7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33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802" name="Line 13">
              <a:extLst>
                <a:ext uri="{FF2B5EF4-FFF2-40B4-BE49-F238E27FC236}">
                  <a16:creationId xmlns:a16="http://schemas.microsoft.com/office/drawing/2014/main" id="{5DAA6215-BD44-494F-A4AD-28217D321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14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803" name="Oval 14">
              <a:extLst>
                <a:ext uri="{FF2B5EF4-FFF2-40B4-BE49-F238E27FC236}">
                  <a16:creationId xmlns:a16="http://schemas.microsoft.com/office/drawing/2014/main" id="{4E7D1856-AF89-4530-B011-F430E91E9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53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4" name="Oval 15">
              <a:extLst>
                <a:ext uri="{FF2B5EF4-FFF2-40B4-BE49-F238E27FC236}">
                  <a16:creationId xmlns:a16="http://schemas.microsoft.com/office/drawing/2014/main" id="{A4053D18-7120-40B1-A6FF-287BC2240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662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805" name="Text Box 16">
              <a:extLst>
                <a:ext uri="{FF2B5EF4-FFF2-40B4-BE49-F238E27FC236}">
                  <a16:creationId xmlns:a16="http://schemas.microsoft.com/office/drawing/2014/main" id="{0CE9E053-9005-4ABF-8A60-01C7EA0C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8" y="1536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z</a:t>
              </a:r>
            </a:p>
          </p:txBody>
        </p:sp>
        <p:sp>
          <p:nvSpPr>
            <p:cNvPr id="32806" name="Text Box 17">
              <a:extLst>
                <a:ext uri="{FF2B5EF4-FFF2-40B4-BE49-F238E27FC236}">
                  <a16:creationId xmlns:a16="http://schemas.microsoft.com/office/drawing/2014/main" id="{FA83260E-8390-4BAB-9A0A-BDEB3B1A7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" y="2436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70675" name="Text Box 19">
            <a:extLst>
              <a:ext uri="{FF2B5EF4-FFF2-40B4-BE49-F238E27FC236}">
                <a16:creationId xmlns:a16="http://schemas.microsoft.com/office/drawing/2014/main" id="{9696CAAB-7774-465A-BAAE-1E5996B8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8229600" cy="118745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b="1">
                <a:solidFill>
                  <a:schemeClr val="folHlink"/>
                </a:solidFill>
                <a:latin typeface="Arial" panose="020B0604020202020204" pitchFamily="34" charset="0"/>
              </a:rPr>
              <a:t>Regla 2: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Cualquier ciudadano puede hacer una contrapropuesta de </a:t>
            </a:r>
            <a:b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sueldo </a:t>
            </a:r>
            <a:r>
              <a:rPr lang="en-US" altLang="es-MX" i="1">
                <a:solidFill>
                  <a:schemeClr val="folHlink"/>
                </a:solidFill>
                <a:latin typeface="Arial" panose="020B0604020202020204" pitchFamily="34" charset="0"/>
              </a:rPr>
              <a:t>z</a:t>
            </a:r>
            <a:r>
              <a:rPr lang="en-US" altLang="es-MX">
                <a:solidFill>
                  <a:schemeClr val="folHlink"/>
                </a:solidFill>
                <a:latin typeface="Arial" panose="020B0604020202020204" pitchFamily="34" charset="0"/>
              </a:rPr>
              <a:t> que es también sometida al VoBo del electorado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9D89140B-FC05-4001-B27A-D4AD91A227CC}"/>
              </a:ext>
            </a:extLst>
          </p:cNvPr>
          <p:cNvGrpSpPr>
            <a:grpSpLocks/>
          </p:cNvGrpSpPr>
          <p:nvPr/>
        </p:nvGrpSpPr>
        <p:grpSpPr bwMode="auto">
          <a:xfrm>
            <a:off x="3467100" y="3867150"/>
            <a:ext cx="4391025" cy="2568575"/>
            <a:chOff x="768" y="1890"/>
            <a:chExt cx="2766" cy="1618"/>
          </a:xfrm>
        </p:grpSpPr>
        <p:sp>
          <p:nvSpPr>
            <p:cNvPr id="32777" name="Text Box 22">
              <a:extLst>
                <a:ext uri="{FF2B5EF4-FFF2-40B4-BE49-F238E27FC236}">
                  <a16:creationId xmlns:a16="http://schemas.microsoft.com/office/drawing/2014/main" id="{3DAD35A5-53BC-4093-B21C-BF230B428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96"/>
              <a:ext cx="480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Leg.</a:t>
              </a:r>
            </a:p>
          </p:txBody>
        </p:sp>
        <p:sp>
          <p:nvSpPr>
            <p:cNvPr id="32778" name="Text Box 23">
              <a:extLst>
                <a:ext uri="{FF2B5EF4-FFF2-40B4-BE49-F238E27FC236}">
                  <a16:creationId xmlns:a16="http://schemas.microsoft.com/office/drawing/2014/main" id="{9E9EAA68-FBAC-491C-8F31-DE692779E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2314"/>
              <a:ext cx="8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propone</a:t>
              </a:r>
              <a:b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</a:b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x</a:t>
              </a:r>
            </a:p>
          </p:txBody>
        </p:sp>
        <p:sp>
          <p:nvSpPr>
            <p:cNvPr id="32779" name="Text Box 24">
              <a:extLst>
                <a:ext uri="{FF2B5EF4-FFF2-40B4-BE49-F238E27FC236}">
                  <a16:creationId xmlns:a16="http://schemas.microsoft.com/office/drawing/2014/main" id="{24686F72-CD99-405C-B7A1-4053CA2BC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14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 ~</a:t>
              </a:r>
            </a:p>
          </p:txBody>
        </p:sp>
        <p:sp>
          <p:nvSpPr>
            <p:cNvPr id="32780" name="Line 25">
              <a:extLst>
                <a:ext uri="{FF2B5EF4-FFF2-40B4-BE49-F238E27FC236}">
                  <a16:creationId xmlns:a16="http://schemas.microsoft.com/office/drawing/2014/main" id="{B80BE3D1-606C-46B6-8AE2-1E690A4800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1" name="Text Box 26">
              <a:extLst>
                <a:ext uri="{FF2B5EF4-FFF2-40B4-BE49-F238E27FC236}">
                  <a16:creationId xmlns:a16="http://schemas.microsoft.com/office/drawing/2014/main" id="{D0FEFDE4-1633-4324-A1F0-D8C5468E2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2344"/>
              <a:ext cx="528" cy="258"/>
            </a:xfrm>
            <a:prstGeom prst="rect">
              <a:avLst/>
            </a:prstGeom>
            <a:noFill/>
            <a:ln w="12700">
              <a:solidFill>
                <a:srgbClr val="FFCC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>
                  <a:solidFill>
                    <a:srgbClr val="FFCC66"/>
                  </a:solidFill>
                  <a:latin typeface="Arial" panose="020B0604020202020204" pitchFamily="34" charset="0"/>
                </a:rPr>
                <a:t>Elec.</a:t>
              </a:r>
            </a:p>
          </p:txBody>
        </p:sp>
        <p:sp>
          <p:nvSpPr>
            <p:cNvPr id="32782" name="Line 27">
              <a:extLst>
                <a:ext uri="{FF2B5EF4-FFF2-40B4-BE49-F238E27FC236}">
                  <a16:creationId xmlns:a16="http://schemas.microsoft.com/office/drawing/2014/main" id="{5D16D592-F915-4B26-8644-6F93C52FE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944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3" name="Oval 28">
              <a:extLst>
                <a:ext uri="{FF2B5EF4-FFF2-40B4-BE49-F238E27FC236}">
                  <a16:creationId xmlns:a16="http://schemas.microsoft.com/office/drawing/2014/main" id="{41B70888-92E3-40B9-93FE-BAA83732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" y="3348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84" name="Text Box 29">
              <a:extLst>
                <a:ext uri="{FF2B5EF4-FFF2-40B4-BE49-F238E27FC236}">
                  <a16:creationId xmlns:a16="http://schemas.microsoft.com/office/drawing/2014/main" id="{AA99E52E-F017-4746-909E-E436C091D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258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2785" name="Line 30">
              <a:extLst>
                <a:ext uri="{FF2B5EF4-FFF2-40B4-BE49-F238E27FC236}">
                  <a16:creationId xmlns:a16="http://schemas.microsoft.com/office/drawing/2014/main" id="{985B28DB-84D8-4DE4-9382-5D5035075D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052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6" name="Text Box 31">
              <a:extLst>
                <a:ext uri="{FF2B5EF4-FFF2-40B4-BE49-F238E27FC236}">
                  <a16:creationId xmlns:a16="http://schemas.microsoft.com/office/drawing/2014/main" id="{63EF161C-00A5-479E-8267-21A454C08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6" y="196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VoBo</a:t>
              </a:r>
            </a:p>
          </p:txBody>
        </p:sp>
        <p:sp>
          <p:nvSpPr>
            <p:cNvPr id="32787" name="Text Box 32">
              <a:extLst>
                <a:ext uri="{FF2B5EF4-FFF2-40B4-BE49-F238E27FC236}">
                  <a16:creationId xmlns:a16="http://schemas.microsoft.com/office/drawing/2014/main" id="{FD17A400-FE99-4C0F-8271-51763AC83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68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~</a:t>
              </a:r>
            </a:p>
          </p:txBody>
        </p:sp>
        <p:sp>
          <p:nvSpPr>
            <p:cNvPr id="32788" name="Line 33">
              <a:extLst>
                <a:ext uri="{FF2B5EF4-FFF2-40B4-BE49-F238E27FC236}">
                  <a16:creationId xmlns:a16="http://schemas.microsoft.com/office/drawing/2014/main" id="{8FA31EE8-1AED-4EDE-9ED2-6D65E888F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96"/>
              <a:ext cx="672" cy="444"/>
            </a:xfrm>
            <a:prstGeom prst="line">
              <a:avLst/>
            </a:prstGeom>
            <a:noFill/>
            <a:ln w="12700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789" name="Oval 34">
              <a:extLst>
                <a:ext uri="{FF2B5EF4-FFF2-40B4-BE49-F238E27FC236}">
                  <a16:creationId xmlns:a16="http://schemas.microsoft.com/office/drawing/2014/main" id="{081F1D10-88CD-4FBC-801D-8EBC7F89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88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0" name="Oval 35">
              <a:extLst>
                <a:ext uri="{FF2B5EF4-FFF2-40B4-BE49-F238E27FC236}">
                  <a16:creationId xmlns:a16="http://schemas.microsoft.com/office/drawing/2014/main" id="{D5D2B00C-8400-4242-B95D-58AA477CF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16"/>
              <a:ext cx="96" cy="96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 sz="2000">
                <a:latin typeface="Arial" panose="020B0604020202020204" pitchFamily="34" charset="0"/>
              </a:endParaRPr>
            </a:p>
          </p:txBody>
        </p:sp>
        <p:sp>
          <p:nvSpPr>
            <p:cNvPr id="32791" name="Text Box 36">
              <a:extLst>
                <a:ext uri="{FF2B5EF4-FFF2-40B4-BE49-F238E27FC236}">
                  <a16:creationId xmlns:a16="http://schemas.microsoft.com/office/drawing/2014/main" id="{FDA28FD3-FA5A-4968-BC1E-FD1AC1ADD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4" y="1890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32792" name="Text Box 37">
              <a:extLst>
                <a:ext uri="{FF2B5EF4-FFF2-40B4-BE49-F238E27FC236}">
                  <a16:creationId xmlns:a16="http://schemas.microsoft.com/office/drawing/2014/main" id="{5F4232F1-7853-4CD0-A810-A07FD175B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4" y="2790"/>
              <a:ext cx="3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 sz="2000" i="1">
                  <a:solidFill>
                    <a:srgbClr val="FFCC66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</p:grpSp>
      <p:sp>
        <p:nvSpPr>
          <p:cNvPr id="32775" name="Text Box 2">
            <a:extLst>
              <a:ext uri="{FF2B5EF4-FFF2-40B4-BE49-F238E27FC236}">
                <a16:creationId xmlns:a16="http://schemas.microsoft.com/office/drawing/2014/main" id="{F5FE3B06-1EDE-4586-8DA6-51EF3607B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51054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Formalicemos el detalle (cont.)</a:t>
            </a:r>
          </a:p>
        </p:txBody>
      </p:sp>
      <p:sp>
        <p:nvSpPr>
          <p:cNvPr id="32776" name="AutoShape 4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587D603-3B6F-4176-9411-850C4591C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6096000"/>
            <a:ext cx="381000" cy="4572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95" grpId="0" animBg="1" autoUpdateAnimBg="0"/>
      <p:bldP spid="70696" grpId="0" animBg="1" autoUpdateAnimBg="0"/>
      <p:bldP spid="7067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3">
            <a:extLst>
              <a:ext uri="{FF2B5EF4-FFF2-40B4-BE49-F238E27FC236}">
                <a16:creationId xmlns:a16="http://schemas.microsoft.com/office/drawing/2014/main" id="{F51107E6-AF07-4ACB-AFCF-6A30D65A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267200"/>
            <a:ext cx="7162800" cy="2209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>
              <a:latin typeface="Arial" panose="020B0604020202020204" pitchFamily="34" charset="0"/>
            </a:endParaRP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0E4DA66C-372A-4AFF-A29A-1A72E94A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5273675"/>
            <a:ext cx="60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solidFill>
                  <a:schemeClr val="folHlink"/>
                </a:solidFill>
                <a:latin typeface="Arial" panose="020B0604020202020204" pitchFamily="34" charset="0"/>
              </a:rPr>
              <a:t>$</a:t>
            </a:r>
          </a:p>
        </p:txBody>
      </p:sp>
      <p:sp>
        <p:nvSpPr>
          <p:cNvPr id="33796" name="Text Box 16">
            <a:extLst>
              <a:ext uri="{FF2B5EF4-FFF2-40B4-BE49-F238E27FC236}">
                <a16:creationId xmlns:a16="http://schemas.microsoft.com/office/drawing/2014/main" id="{A293E4E5-55B2-4647-9047-741081F03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33350"/>
            <a:ext cx="7315200" cy="519113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El efecto de las reglas de un referéndum (2)</a:t>
            </a:r>
          </a:p>
        </p:txBody>
      </p:sp>
      <p:grpSp>
        <p:nvGrpSpPr>
          <p:cNvPr id="33797" name="Group 30">
            <a:extLst>
              <a:ext uri="{FF2B5EF4-FFF2-40B4-BE49-F238E27FC236}">
                <a16:creationId xmlns:a16="http://schemas.microsoft.com/office/drawing/2014/main" id="{BAF8B100-324A-40DC-AC3B-8DB4B0850086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492750"/>
            <a:ext cx="6667500" cy="847725"/>
            <a:chOff x="1032" y="3460"/>
            <a:chExt cx="3888" cy="534"/>
          </a:xfrm>
        </p:grpSpPr>
        <p:sp>
          <p:nvSpPr>
            <p:cNvPr id="33818" name="Line 2">
              <a:extLst>
                <a:ext uri="{FF2B5EF4-FFF2-40B4-BE49-F238E27FC236}">
                  <a16:creationId xmlns:a16="http://schemas.microsoft.com/office/drawing/2014/main" id="{AE350409-116D-4952-8A9D-124876C12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2" y="3514"/>
              <a:ext cx="3888" cy="0"/>
            </a:xfrm>
            <a:prstGeom prst="line">
              <a:avLst/>
            </a:prstGeom>
            <a:noFill/>
            <a:ln w="38100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9" name="Line 4">
              <a:extLst>
                <a:ext uri="{FF2B5EF4-FFF2-40B4-BE49-F238E27FC236}">
                  <a16:creationId xmlns:a16="http://schemas.microsoft.com/office/drawing/2014/main" id="{89F55089-07F2-46F2-ACDC-E5192E38FB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0" name="Line 5">
              <a:extLst>
                <a:ext uri="{FF2B5EF4-FFF2-40B4-BE49-F238E27FC236}">
                  <a16:creationId xmlns:a16="http://schemas.microsoft.com/office/drawing/2014/main" id="{C4E062D2-707E-402A-B2EC-E9D989436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8" y="3466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1" name="Line 6">
              <a:extLst>
                <a:ext uri="{FF2B5EF4-FFF2-40B4-BE49-F238E27FC236}">
                  <a16:creationId xmlns:a16="http://schemas.microsoft.com/office/drawing/2014/main" id="{4009F4C9-CC45-4627-A566-A3511C2A3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8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2" name="Line 7">
              <a:extLst>
                <a:ext uri="{FF2B5EF4-FFF2-40B4-BE49-F238E27FC236}">
                  <a16:creationId xmlns:a16="http://schemas.microsoft.com/office/drawing/2014/main" id="{4E71A58B-28C7-4EB2-97CA-AB1FAA151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3460"/>
              <a:ext cx="0" cy="102"/>
            </a:xfrm>
            <a:prstGeom prst="line">
              <a:avLst/>
            </a:prstGeom>
            <a:noFill/>
            <a:ln w="28575">
              <a:solidFill>
                <a:srgbClr val="FF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23" name="Text Box 8">
              <a:extLst>
                <a:ext uri="{FF2B5EF4-FFF2-40B4-BE49-F238E27FC236}">
                  <a16:creationId xmlns:a16="http://schemas.microsoft.com/office/drawing/2014/main" id="{F8EB48E9-A739-4A8C-8746-C880E9FB2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SQ</a:t>
              </a:r>
            </a:p>
          </p:txBody>
        </p:sp>
        <p:sp>
          <p:nvSpPr>
            <p:cNvPr id="33824" name="Text Box 9">
              <a:extLst>
                <a:ext uri="{FF2B5EF4-FFF2-40B4-BE49-F238E27FC236}">
                  <a16:creationId xmlns:a16="http://schemas.microsoft.com/office/drawing/2014/main" id="{BCFB8E22-931F-425F-9217-2F90CF5CA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3532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33825" name="Text Box 10">
              <a:extLst>
                <a:ext uri="{FF2B5EF4-FFF2-40B4-BE49-F238E27FC236}">
                  <a16:creationId xmlns:a16="http://schemas.microsoft.com/office/drawing/2014/main" id="{80335956-5064-4C7B-B98D-28CECBBF5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max</a:t>
              </a:r>
            </a:p>
          </p:txBody>
        </p:sp>
        <p:sp>
          <p:nvSpPr>
            <p:cNvPr id="33826" name="Text Box 11">
              <a:extLst>
                <a:ext uri="{FF2B5EF4-FFF2-40B4-BE49-F238E27FC236}">
                  <a16:creationId xmlns:a16="http://schemas.microsoft.com/office/drawing/2014/main" id="{3EAC613E-DD03-43A0-889C-BC1218A11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" y="353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solidFill>
                    <a:schemeClr val="bg1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33827" name="Text Box 12">
              <a:extLst>
                <a:ext uri="{FF2B5EF4-FFF2-40B4-BE49-F238E27FC236}">
                  <a16:creationId xmlns:a16="http://schemas.microsoft.com/office/drawing/2014/main" id="{1AB979A5-D43C-417F-A50F-33669C207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763"/>
              <a:ext cx="4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(80K)</a:t>
              </a:r>
            </a:p>
          </p:txBody>
        </p:sp>
        <p:sp>
          <p:nvSpPr>
            <p:cNvPr id="33828" name="Text Box 13">
              <a:extLst>
                <a:ext uri="{FF2B5EF4-FFF2-40B4-BE49-F238E27FC236}">
                  <a16:creationId xmlns:a16="http://schemas.microsoft.com/office/drawing/2014/main" id="{2BD3507C-AC8C-4A46-8DAF-384F36D62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(140K)</a:t>
              </a:r>
            </a:p>
          </p:txBody>
        </p:sp>
        <p:sp>
          <p:nvSpPr>
            <p:cNvPr id="33829" name="Text Box 14">
              <a:extLst>
                <a:ext uri="{FF2B5EF4-FFF2-40B4-BE49-F238E27FC236}">
                  <a16:creationId xmlns:a16="http://schemas.microsoft.com/office/drawing/2014/main" id="{FBD7BC74-0F13-439B-911F-45E162B08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0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(200K)</a:t>
              </a:r>
            </a:p>
          </p:txBody>
        </p:sp>
        <p:sp>
          <p:nvSpPr>
            <p:cNvPr id="33830" name="Text Box 15">
              <a:extLst>
                <a:ext uri="{FF2B5EF4-FFF2-40B4-BE49-F238E27FC236}">
                  <a16:creationId xmlns:a16="http://schemas.microsoft.com/office/drawing/2014/main" id="{A0C40A66-D6D3-4899-9410-5FB6C106B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" y="3760"/>
              <a:ext cx="5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 sz="1800">
                  <a:solidFill>
                    <a:schemeClr val="bg1"/>
                  </a:solidFill>
                  <a:latin typeface="Arial" panose="020B0604020202020204" pitchFamily="34" charset="0"/>
                </a:rPr>
                <a:t>(400K)</a:t>
              </a:r>
            </a:p>
          </p:txBody>
        </p:sp>
        <p:sp>
          <p:nvSpPr>
            <p:cNvPr id="33831" name="Line 17">
              <a:extLst>
                <a:ext uri="{FF2B5EF4-FFF2-40B4-BE49-F238E27FC236}">
                  <a16:creationId xmlns:a16="http://schemas.microsoft.com/office/drawing/2014/main" id="{F0A9DDC5-017C-4948-89AA-1467FDC01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3514"/>
              <a:ext cx="1344" cy="0"/>
            </a:xfrm>
            <a:prstGeom prst="line">
              <a:avLst/>
            </a:prstGeom>
            <a:noFill/>
            <a:ln w="57150">
              <a:solidFill>
                <a:srgbClr val="00CC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32" name="Oval 18">
              <a:extLst>
                <a:ext uri="{FF2B5EF4-FFF2-40B4-BE49-F238E27FC236}">
                  <a16:creationId xmlns:a16="http://schemas.microsoft.com/office/drawing/2014/main" id="{5FA82D08-2B30-413A-88DB-0D42CDC4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1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33" name="Oval 19">
              <a:extLst>
                <a:ext uri="{FF2B5EF4-FFF2-40B4-BE49-F238E27FC236}">
                  <a16:creationId xmlns:a16="http://schemas.microsoft.com/office/drawing/2014/main" id="{186A9C7D-4C06-43FF-856F-08B93E8D6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81"/>
              <a:ext cx="54" cy="62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586" name="Line 26">
            <a:extLst>
              <a:ext uri="{FF2B5EF4-FFF2-40B4-BE49-F238E27FC236}">
                <a16:creationId xmlns:a16="http://schemas.microsoft.com/office/drawing/2014/main" id="{40057B4D-4112-4B0C-B455-CBDB05200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5" name="Line 25">
            <a:extLst>
              <a:ext uri="{FF2B5EF4-FFF2-40B4-BE49-F238E27FC236}">
                <a16:creationId xmlns:a16="http://schemas.microsoft.com/office/drawing/2014/main" id="{6C678FB7-A130-45D6-A532-FE016DE8A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91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7" name="Text Box 27">
            <a:extLst>
              <a:ext uri="{FF2B5EF4-FFF2-40B4-BE49-F238E27FC236}">
                <a16:creationId xmlns:a16="http://schemas.microsoft.com/office/drawing/2014/main" id="{C0E8BCC5-106A-40D2-88D4-F6F5D4BB0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6584" name="Line 24">
            <a:extLst>
              <a:ext uri="{FF2B5EF4-FFF2-40B4-BE49-F238E27FC236}">
                <a16:creationId xmlns:a16="http://schemas.microsoft.com/office/drawing/2014/main" id="{7692DB1C-40F1-4CE9-A54D-F1B020E80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924425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588" name="Text Box 28">
            <a:extLst>
              <a:ext uri="{FF2B5EF4-FFF2-40B4-BE49-F238E27FC236}">
                <a16:creationId xmlns:a16="http://schemas.microsoft.com/office/drawing/2014/main" id="{90AC4125-8799-45FB-8EB8-6035C2560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45720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000" b="1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3803" name="Text Box 29">
            <a:extLst>
              <a:ext uri="{FF2B5EF4-FFF2-40B4-BE49-F238E27FC236}">
                <a16:creationId xmlns:a16="http://schemas.microsoft.com/office/drawing/2014/main" id="{0FA07EA6-4AF3-4425-8FC1-8AE6B9871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90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bajo la regla 1?</a:t>
            </a:r>
          </a:p>
        </p:txBody>
      </p:sp>
      <p:sp>
        <p:nvSpPr>
          <p:cNvPr id="66592" name="AutoShape 32">
            <a:extLst>
              <a:ext uri="{FF2B5EF4-FFF2-40B4-BE49-F238E27FC236}">
                <a16:creationId xmlns:a16="http://schemas.microsoft.com/office/drawing/2014/main" id="{29B20997-44B9-425F-B752-1227F3DE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752975"/>
            <a:ext cx="838200" cy="7334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Group 39">
            <a:extLst>
              <a:ext uri="{FF2B5EF4-FFF2-40B4-BE49-F238E27FC236}">
                <a16:creationId xmlns:a16="http://schemas.microsoft.com/office/drawing/2014/main" id="{5D042A58-5FF5-4D31-B5B1-4363A4F416A3}"/>
              </a:ext>
            </a:extLst>
          </p:cNvPr>
          <p:cNvGrpSpPr>
            <a:grpSpLocks/>
          </p:cNvGrpSpPr>
          <p:nvPr/>
        </p:nvGrpSpPr>
        <p:grpSpPr bwMode="auto">
          <a:xfrm>
            <a:off x="4198938" y="5497513"/>
            <a:ext cx="2901950" cy="174625"/>
            <a:chOff x="2636" y="3810"/>
            <a:chExt cx="1680" cy="78"/>
          </a:xfrm>
        </p:grpSpPr>
        <p:sp>
          <p:nvSpPr>
            <p:cNvPr id="33815" name="Line 35">
              <a:extLst>
                <a:ext uri="{FF2B5EF4-FFF2-40B4-BE49-F238E27FC236}">
                  <a16:creationId xmlns:a16="http://schemas.microsoft.com/office/drawing/2014/main" id="{3DABADD9-21C0-4BCB-9520-2ED84783C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" y="3850"/>
              <a:ext cx="1619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816" name="Oval 36">
              <a:extLst>
                <a:ext uri="{FF2B5EF4-FFF2-40B4-BE49-F238E27FC236}">
                  <a16:creationId xmlns:a16="http://schemas.microsoft.com/office/drawing/2014/main" id="{92DD4BA3-9454-4897-AD48-01EC48B3D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3810"/>
              <a:ext cx="64" cy="7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  <p:sp>
          <p:nvSpPr>
            <p:cNvPr id="33817" name="Oval 37">
              <a:extLst>
                <a:ext uri="{FF2B5EF4-FFF2-40B4-BE49-F238E27FC236}">
                  <a16:creationId xmlns:a16="http://schemas.microsoft.com/office/drawing/2014/main" id="{2AAE8E93-2534-481F-B4C6-D6AB850B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3810"/>
              <a:ext cx="64" cy="78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>
                <a:latin typeface="Arial" panose="020B0604020202020204" pitchFamily="34" charset="0"/>
              </a:endParaRPr>
            </a:p>
          </p:txBody>
        </p:sp>
      </p:grpSp>
      <p:sp>
        <p:nvSpPr>
          <p:cNvPr id="66600" name="Text Box 40">
            <a:extLst>
              <a:ext uri="{FF2B5EF4-FFF2-40B4-BE49-F238E27FC236}">
                <a16:creationId xmlns:a16="http://schemas.microsoft.com/office/drawing/2014/main" id="{0F86271F-AF2C-49E1-8594-724D67DBC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00200"/>
            <a:ext cx="32004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=L  </a:t>
            </a: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4231DB51-61B7-4BE0-806A-7B8A1142987C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600200"/>
            <a:ext cx="3048000" cy="457200"/>
            <a:chOff x="2064" y="1008"/>
            <a:chExt cx="1728" cy="288"/>
          </a:xfrm>
        </p:grpSpPr>
        <p:sp>
          <p:nvSpPr>
            <p:cNvPr id="33813" name="Text Box 41">
              <a:extLst>
                <a:ext uri="{FF2B5EF4-FFF2-40B4-BE49-F238E27FC236}">
                  <a16:creationId xmlns:a16="http://schemas.microsoft.com/office/drawing/2014/main" id="{35C7E00B-47DA-4EAC-8DFB-0D8CE0E0EE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008"/>
              <a:ext cx="1728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es-MX">
                  <a:latin typeface="Arial" panose="020B0604020202020204" pitchFamily="34" charset="0"/>
                </a:rPr>
                <a:t>Propone </a:t>
              </a:r>
              <a:r>
                <a:rPr lang="en-US" altLang="es-MX" i="1">
                  <a:latin typeface="Arial" panose="020B0604020202020204" pitchFamily="34" charset="0"/>
                </a:rPr>
                <a:t>x    </a:t>
              </a:r>
              <a:r>
                <a:rPr lang="en-US" altLang="es-MX">
                  <a:latin typeface="Arial" panose="020B0604020202020204" pitchFamily="34" charset="0"/>
                </a:rPr>
                <a:t>(max,L]  </a:t>
              </a:r>
            </a:p>
          </p:txBody>
        </p:sp>
        <p:graphicFrame>
          <p:nvGraphicFramePr>
            <p:cNvPr id="33814" name="Object 0">
              <a:extLst>
                <a:ext uri="{FF2B5EF4-FFF2-40B4-BE49-F238E27FC236}">
                  <a16:creationId xmlns:a16="http://schemas.microsoft.com/office/drawing/2014/main" id="{F8CCEE7F-ECFA-4FFB-B1F1-E2F38EA4E6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2" y="1104"/>
            <a:ext cx="120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81" name="Ecuación" r:id="rId3" imgW="190417" imgH="190417" progId="Equation.3">
                    <p:embed/>
                  </p:oleObj>
                </mc:Choice>
                <mc:Fallback>
                  <p:oleObj name="Ecuación" r:id="rId3" imgW="190417" imgH="190417" progId="Equation.3">
                    <p:embed/>
                    <p:pic>
                      <p:nvPicPr>
                        <p:cNvPr id="33814" name="Object 0">
                          <a:extLst>
                            <a:ext uri="{FF2B5EF4-FFF2-40B4-BE49-F238E27FC236}">
                              <a16:creationId xmlns:a16="http://schemas.microsoft.com/office/drawing/2014/main" id="{F8CCEE7F-ECFA-4FFB-B1F1-E2F38EA4E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2" y="1104"/>
                          <a:ext cx="120" cy="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606" name="Text Box 46">
            <a:extLst>
              <a:ext uri="{FF2B5EF4-FFF2-40B4-BE49-F238E27FC236}">
                <a16:creationId xmlns:a16="http://schemas.microsoft.com/office/drawing/2014/main" id="{DAADBCB3-D9F2-494A-9A21-28C8A147B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300288"/>
            <a:ext cx="3733800" cy="457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>
                <a:latin typeface="Arial" panose="020B0604020202020204" pitchFamily="34" charset="0"/>
              </a:rPr>
              <a:t> Legisl. Propone </a:t>
            </a:r>
            <a:r>
              <a:rPr lang="en-US" altLang="es-MX" i="1">
                <a:latin typeface="Arial" panose="020B0604020202020204" pitchFamily="34" charset="0"/>
              </a:rPr>
              <a:t>x</a:t>
            </a:r>
            <a:r>
              <a:rPr lang="en-US" altLang="es-MX">
                <a:latin typeface="Arial" panose="020B0604020202020204" pitchFamily="34" charset="0"/>
              </a:rPr>
              <a:t>=max  </a:t>
            </a:r>
          </a:p>
        </p:txBody>
      </p:sp>
      <p:sp>
        <p:nvSpPr>
          <p:cNvPr id="66608" name="Text Box 48">
            <a:extLst>
              <a:ext uri="{FF2B5EF4-FFF2-40B4-BE49-F238E27FC236}">
                <a16:creationId xmlns:a16="http://schemas.microsoft.com/office/drawing/2014/main" id="{152DE131-7A7D-4C1E-B350-1E675641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0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latin typeface="Arial" panose="020B0604020202020204" pitchFamily="34" charset="0"/>
              </a:rPr>
              <a:t>¿Cuál es el desenlace de la regla 2?</a:t>
            </a:r>
          </a:p>
        </p:txBody>
      </p:sp>
      <p:sp>
        <p:nvSpPr>
          <p:cNvPr id="66611" name="Text Box 51">
            <a:extLst>
              <a:ext uri="{FF2B5EF4-FFF2-40B4-BE49-F238E27FC236}">
                <a16:creationId xmlns:a16="http://schemas.microsoft.com/office/drawing/2014/main" id="{344B74EA-F490-4F27-AADC-F55C9BE74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597275"/>
            <a:ext cx="5486400" cy="822325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>
                <a:solidFill>
                  <a:srgbClr val="800000"/>
                </a:solidFill>
                <a:latin typeface="Arial" panose="020B0604020202020204" pitchFamily="34" charset="0"/>
              </a:rPr>
              <a:t>El detalle institucional puede costarle $60,000 por funcionario al electorado</a:t>
            </a:r>
          </a:p>
        </p:txBody>
      </p:sp>
      <p:sp>
        <p:nvSpPr>
          <p:cNvPr id="3112" name="AutoShape 4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91BE7F9-17C3-4C90-B421-61B668109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0668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3113" name="AutoShape 4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10541730-3FDE-4391-833E-C25FD11A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457200" cy="381000"/>
          </a:xfrm>
          <a:prstGeom prst="actionButtonBackPreviou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7" grpId="0" autoUpdateAnimBg="0"/>
      <p:bldP spid="66588" grpId="0" autoUpdateAnimBg="0"/>
      <p:bldP spid="66600" grpId="0" animBg="1" autoUpdateAnimBg="0"/>
      <p:bldP spid="66606" grpId="0" animBg="1" autoUpdateAnimBg="0"/>
      <p:bldP spid="66608" grpId="0" autoUpdateAnimBg="0"/>
      <p:bldP spid="66611" grpId="0" animBg="1" autoUpdateAnimBg="0"/>
      <p:bldP spid="3112" grpId="0" animBg="1"/>
      <p:bldP spid="31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63277165-3362-489F-BD5A-BD2B35B44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409575"/>
            <a:ext cx="47498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tiranía de la mayoría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EC9ADE88-6354-4EEF-8099-106F81B36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600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En democracias plurales el mandato de la mayoría suele traducirse en </a:t>
            </a:r>
            <a:r>
              <a:rPr lang="en-US" altLang="es-MX" sz="3200" b="1">
                <a:latin typeface="Arial" panose="020B0604020202020204" pitchFamily="34" charset="0"/>
              </a:rPr>
              <a:t>opresión de la minoría</a:t>
            </a:r>
            <a:r>
              <a:rPr lang="en-US" altLang="es-MX" sz="3200">
                <a:latin typeface="Arial" panose="020B0604020202020204" pitchFamily="34" charset="0"/>
              </a:rPr>
              <a:t>, y esto en confrontación civil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7C4EC6CD-D462-41A7-A86F-B15237451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576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3200" b="1">
                <a:latin typeface="Arial" panose="020B0604020202020204" pitchFamily="34" charset="0"/>
              </a:rPr>
              <a:t>Norirlanda 1921-72 may=Unionistas,</a:t>
            </a:r>
            <a:br>
              <a:rPr lang="en-US" altLang="es-MX" sz="3200" b="1">
                <a:latin typeface="Arial" panose="020B0604020202020204" pitchFamily="34" charset="0"/>
              </a:rPr>
            </a:br>
            <a:r>
              <a:rPr lang="en-US" altLang="es-MX" sz="3200" b="1">
                <a:latin typeface="Arial" panose="020B0604020202020204" pitchFamily="34" charset="0"/>
              </a:rPr>
              <a:t>País Vasco, Sudán, Nigeria</a:t>
            </a:r>
          </a:p>
        </p:txBody>
      </p:sp>
      <p:sp>
        <p:nvSpPr>
          <p:cNvPr id="78854" name="Text Box 6">
            <a:extLst>
              <a:ext uri="{FF2B5EF4-FFF2-40B4-BE49-F238E27FC236}">
                <a16:creationId xmlns:a16="http://schemas.microsoft.com/office/drawing/2014/main" id="{55CE4E86-529F-4EFD-B9A7-0A19BF41D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0"/>
            <a:ext cx="86106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Lijphart: en estos casos conviene basarse en un principio alternativo--el del </a:t>
            </a:r>
            <a:r>
              <a:rPr lang="en-US" altLang="es-MX" sz="3200" b="1">
                <a:latin typeface="Arial" panose="020B0604020202020204" pitchFamily="34" charset="0"/>
              </a:rPr>
              <a:t>consenso</a:t>
            </a:r>
          </a:p>
        </p:txBody>
      </p:sp>
      <p:pic>
        <p:nvPicPr>
          <p:cNvPr id="78861" name="Picture 13" descr="C:\Documents and Settings\emagarm\Escritorio\derry_religion.gif">
            <a:extLst>
              <a:ext uri="{FF2B5EF4-FFF2-40B4-BE49-F238E27FC236}">
                <a16:creationId xmlns:a16="http://schemas.microsoft.com/office/drawing/2014/main" id="{D7102995-E1AF-48B9-BE73-A8ADF1A59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1763"/>
            <a:ext cx="7154862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2" name="Group 10">
            <a:extLst>
              <a:ext uri="{FF2B5EF4-FFF2-40B4-BE49-F238E27FC236}">
                <a16:creationId xmlns:a16="http://schemas.microsoft.com/office/drawing/2014/main" id="{588080FC-2C68-4B17-8932-701CE9015970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914400"/>
            <a:ext cx="5029200" cy="4191000"/>
            <a:chOff x="1296" y="1008"/>
            <a:chExt cx="3168" cy="2640"/>
          </a:xfrm>
        </p:grpSpPr>
        <p:sp>
          <p:nvSpPr>
            <p:cNvPr id="5131" name="Rectangle 8">
              <a:extLst>
                <a:ext uri="{FF2B5EF4-FFF2-40B4-BE49-F238E27FC236}">
                  <a16:creationId xmlns:a16="http://schemas.microsoft.com/office/drawing/2014/main" id="{D6D55F3A-5592-4D73-BE48-A32E68503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008"/>
              <a:ext cx="3168" cy="26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132" name="Picture 7">
              <a:extLst>
                <a:ext uri="{FF2B5EF4-FFF2-40B4-BE49-F238E27FC236}">
                  <a16:creationId xmlns:a16="http://schemas.microsoft.com/office/drawing/2014/main" id="{89429C60-8143-49B2-9926-9A818C9E6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" y="1128"/>
              <a:ext cx="3000" cy="2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33" name="Text Box 9">
              <a:extLst>
                <a:ext uri="{FF2B5EF4-FFF2-40B4-BE49-F238E27FC236}">
                  <a16:creationId xmlns:a16="http://schemas.microsoft.com/office/drawing/2014/main" id="{2FECB166-1698-4D6E-B322-3F053A9CE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264"/>
              <a:ext cx="28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MX">
                  <a:latin typeface="Calibri" panose="020F0502020204030204" pitchFamily="34" charset="0"/>
                </a:rPr>
                <a:t>Derry City, Irlanda del Norte</a:t>
              </a:r>
            </a:p>
          </p:txBody>
        </p:sp>
      </p:grpSp>
      <p:pic>
        <p:nvPicPr>
          <p:cNvPr id="8203" name="Picture 11">
            <a:extLst>
              <a:ext uri="{FF2B5EF4-FFF2-40B4-BE49-F238E27FC236}">
                <a16:creationId xmlns:a16="http://schemas.microsoft.com/office/drawing/2014/main" id="{02B26BE1-E48F-4529-966E-044524B5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59436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65F3D05-ACC8-481B-AA5B-EC1E91FC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304800"/>
            <a:ext cx="4911725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" name="AutoShape 13">
            <a:hlinkClick r:id="rId6" highlightClick="1"/>
            <a:extLst>
              <a:ext uri="{FF2B5EF4-FFF2-40B4-BE49-F238E27FC236}">
                <a16:creationId xmlns:a16="http://schemas.microsoft.com/office/drawing/2014/main" id="{24EBF46B-6548-4EE9-8BCC-44CB2420A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33400"/>
            <a:ext cx="685800" cy="609600"/>
          </a:xfrm>
          <a:prstGeom prst="actionButtonMovi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utoUpdateAnimBg="0"/>
      <p:bldP spid="78852" grpId="0" autoUpdateAnimBg="0"/>
      <p:bldP spid="7885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763EED1B-EB80-4CB6-87E0-747808571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457200"/>
            <a:ext cx="7950200" cy="1066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Modelo consensual de democracia </a:t>
            </a:r>
            <a:br>
              <a:rPr lang="en-US" altLang="es-MX" sz="3200">
                <a:latin typeface="Arial" panose="020B0604020202020204" pitchFamily="34" charset="0"/>
              </a:rPr>
            </a:br>
            <a:r>
              <a:rPr lang="en-US" altLang="es-MX" sz="3200">
                <a:latin typeface="Arial" panose="020B0604020202020204" pitchFamily="34" charset="0"/>
              </a:rPr>
              <a:t>10 características</a:t>
            </a:r>
          </a:p>
        </p:txBody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0D0F7624-0B7B-4174-9F9A-15CB8E019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s-MX" sz="2800">
                <a:latin typeface="Arial" panose="020B0604020202020204" pitchFamily="34" charset="0"/>
              </a:rPr>
              <a:t>) Poder ejecutivo compartido, coalición amplia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721AFA3-E4E5-400C-8406-91EB2B648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40982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92D050"/>
                </a:solidFill>
                <a:latin typeface="Arial" panose="020B0604020202020204" pitchFamily="34" charset="0"/>
              </a:rPr>
              <a:t>2</a:t>
            </a:r>
            <a:r>
              <a:rPr lang="en-US" altLang="es-MX" sz="2800">
                <a:latin typeface="Arial" panose="020B0604020202020204" pitchFamily="34" charset="0"/>
              </a:rPr>
              <a:t>) Equilibrio de poderes legislativo y ejecutivo</a:t>
            </a:r>
          </a:p>
        </p:txBody>
      </p:sp>
      <p:sp>
        <p:nvSpPr>
          <p:cNvPr id="82949" name="Text Box 5">
            <a:extLst>
              <a:ext uri="{FF2B5EF4-FFF2-40B4-BE49-F238E27FC236}">
                <a16:creationId xmlns:a16="http://schemas.microsoft.com/office/drawing/2014/main" id="{C126417A-4BE6-4883-A22E-37D14F0C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6863"/>
            <a:ext cx="8534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B0F0"/>
                </a:solidFill>
                <a:latin typeface="Arial" panose="020B0604020202020204" pitchFamily="34" charset="0"/>
              </a:rPr>
              <a:t>3</a:t>
            </a:r>
            <a:r>
              <a:rPr lang="en-US" altLang="es-MX" sz="2800">
                <a:latin typeface="Arial" panose="020B0604020202020204" pitchFamily="34" charset="0"/>
              </a:rPr>
              <a:t>) Bicameralismo simétrico, minorías representadas</a:t>
            </a:r>
          </a:p>
        </p:txBody>
      </p:sp>
      <p:sp>
        <p:nvSpPr>
          <p:cNvPr id="82950" name="Text Box 6">
            <a:extLst>
              <a:ext uri="{FF2B5EF4-FFF2-40B4-BE49-F238E27FC236}">
                <a16:creationId xmlns:a16="http://schemas.microsoft.com/office/drawing/2014/main" id="{61E776D7-CDAD-4824-8281-0ABA16AE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639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CC66"/>
                </a:solidFill>
                <a:latin typeface="Arial" panose="020B0604020202020204" pitchFamily="34" charset="0"/>
              </a:rPr>
              <a:t>4</a:t>
            </a:r>
            <a:r>
              <a:rPr lang="en-US" altLang="es-MX" sz="2800">
                <a:latin typeface="Arial" panose="020B0604020202020204" pitchFamily="34" charset="0"/>
              </a:rPr>
              <a:t>) Sistema multipartidista</a:t>
            </a:r>
          </a:p>
        </p:txBody>
      </p:sp>
      <p:sp>
        <p:nvSpPr>
          <p:cNvPr id="82951" name="Text Box 7">
            <a:extLst>
              <a:ext uri="{FF2B5EF4-FFF2-40B4-BE49-F238E27FC236}">
                <a16:creationId xmlns:a16="http://schemas.microsoft.com/office/drawing/2014/main" id="{8147667D-4E7F-4E77-B3FA-277B515D8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9093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charset="0"/>
              </a:rPr>
              <a:t>5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Representación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proporcional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2" name="Text Box 8">
            <a:extLst>
              <a:ext uri="{FF2B5EF4-FFF2-40B4-BE49-F238E27FC236}">
                <a16:creationId xmlns:a16="http://schemas.microsoft.com/office/drawing/2014/main" id="{DF4C6AD5-1144-4312-B63D-69B3E21F3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17975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003399"/>
                </a:solidFill>
                <a:latin typeface="Arial" panose="020B0604020202020204" pitchFamily="34" charset="0"/>
              </a:rPr>
              <a:t>6</a:t>
            </a:r>
            <a:r>
              <a:rPr lang="en-US" altLang="es-MX" sz="2800">
                <a:latin typeface="Arial" panose="020B0604020202020204" pitchFamily="34" charset="0"/>
              </a:rPr>
              <a:t>) Corporativismo de grupos de interés</a:t>
            </a:r>
          </a:p>
        </p:txBody>
      </p:sp>
      <p:sp>
        <p:nvSpPr>
          <p:cNvPr id="82953" name="Text Box 9">
            <a:extLst>
              <a:ext uri="{FF2B5EF4-FFF2-40B4-BE49-F238E27FC236}">
                <a16:creationId xmlns:a16="http://schemas.microsoft.com/office/drawing/2014/main" id="{BAC22A2F-3F15-4C51-9C92-47A47B6E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45013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7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Federalismo</a:t>
            </a:r>
            <a:r>
              <a:rPr lang="en-US" altLang="es-MX" sz="2800" dirty="0">
                <a:latin typeface="Arial" charset="0"/>
              </a:rPr>
              <a:t> y </a:t>
            </a:r>
            <a:r>
              <a:rPr lang="en-US" altLang="es-MX" sz="2800" dirty="0" err="1">
                <a:latin typeface="Arial" charset="0"/>
              </a:rPr>
              <a:t>descentralización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4" name="Text Box 10">
            <a:extLst>
              <a:ext uri="{FF2B5EF4-FFF2-40B4-BE49-F238E27FC236}">
                <a16:creationId xmlns:a16="http://schemas.microsoft.com/office/drawing/2014/main" id="{1E7EB711-197E-490E-AA9F-53F468F8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7205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altLang="es-MX" sz="2800" dirty="0">
                <a:latin typeface="Arial" charset="0"/>
              </a:rPr>
              <a:t>(</a:t>
            </a:r>
            <a:r>
              <a:rPr lang="en-US" altLang="es-MX" sz="2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8</a:t>
            </a:r>
            <a:r>
              <a:rPr lang="en-US" altLang="es-MX" sz="2800" dirty="0">
                <a:latin typeface="Arial" charset="0"/>
              </a:rPr>
              <a:t>) </a:t>
            </a:r>
            <a:r>
              <a:rPr lang="en-US" altLang="es-MX" sz="2800" dirty="0" err="1">
                <a:latin typeface="Arial" charset="0"/>
              </a:rPr>
              <a:t>Constitución</a:t>
            </a:r>
            <a:r>
              <a:rPr lang="en-US" altLang="es-MX" sz="2800" dirty="0">
                <a:latin typeface="Arial" charset="0"/>
              </a:rPr>
              <a:t> </a:t>
            </a:r>
            <a:r>
              <a:rPr lang="en-US" altLang="es-MX" sz="2800" dirty="0" err="1">
                <a:latin typeface="Arial" charset="0"/>
              </a:rPr>
              <a:t>escrita</a:t>
            </a:r>
            <a:r>
              <a:rPr lang="en-US" altLang="es-MX" sz="2800" dirty="0">
                <a:latin typeface="Arial" charset="0"/>
              </a:rPr>
              <a:t>, veto de la </a:t>
            </a:r>
            <a:r>
              <a:rPr lang="en-US" altLang="es-MX" sz="2800" dirty="0" err="1">
                <a:latin typeface="Arial" charset="0"/>
              </a:rPr>
              <a:t>minoría</a:t>
            </a:r>
            <a:endParaRPr lang="en-US" altLang="es-MX" sz="2800" dirty="0">
              <a:latin typeface="Arial" charset="0"/>
            </a:endParaRPr>
          </a:p>
        </p:txBody>
      </p:sp>
      <p:sp>
        <p:nvSpPr>
          <p:cNvPr id="82955" name="Text Box 11">
            <a:extLst>
              <a:ext uri="{FF2B5EF4-FFF2-40B4-BE49-F238E27FC236}">
                <a16:creationId xmlns:a16="http://schemas.microsoft.com/office/drawing/2014/main" id="{B906B031-BCFD-4886-B27A-CDD00ADB4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244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</a:t>
            </a:r>
            <a:r>
              <a:rPr lang="en-US" altLang="es-MX" sz="2800">
                <a:solidFill>
                  <a:srgbClr val="FF9900"/>
                </a:solidFill>
                <a:latin typeface="Arial" panose="020B0604020202020204" pitchFamily="34" charset="0"/>
              </a:rPr>
              <a:t>9</a:t>
            </a:r>
            <a:r>
              <a:rPr lang="en-US" altLang="es-MX" sz="2800">
                <a:latin typeface="Arial" panose="020B0604020202020204" pitchFamily="34" charset="0"/>
              </a:rPr>
              <a:t>) Revisión judicial</a:t>
            </a:r>
          </a:p>
        </p:txBody>
      </p:sp>
      <p:sp>
        <p:nvSpPr>
          <p:cNvPr id="82956" name="Text Box 12">
            <a:extLst>
              <a:ext uri="{FF2B5EF4-FFF2-40B4-BE49-F238E27FC236}">
                <a16:creationId xmlns:a16="http://schemas.microsoft.com/office/drawing/2014/main" id="{DC91C982-2EAF-4859-A972-DD4B29BEA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81688"/>
            <a:ext cx="815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s-MX" sz="2800">
                <a:latin typeface="Arial" panose="020B0604020202020204" pitchFamily="34" charset="0"/>
              </a:rPr>
              <a:t>(10) Banco Central independiente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autoUpdateAnimBg="0"/>
      <p:bldP spid="82948" grpId="0" autoUpdateAnimBg="0"/>
      <p:bldP spid="82949" grpId="0" autoUpdateAnimBg="0"/>
      <p:bldP spid="82950" grpId="0" autoUpdateAnimBg="0"/>
      <p:bldP spid="82951" grpId="0" autoUpdateAnimBg="0"/>
      <p:bldP spid="82952" grpId="0" autoUpdateAnimBg="0"/>
      <p:bldP spid="82953" grpId="0" autoUpdateAnimBg="0"/>
      <p:bldP spid="82954" grpId="0" autoUpdateAnimBg="0"/>
      <p:bldP spid="82955" grpId="0" autoUpdateAnimBg="0"/>
      <p:bldP spid="8295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B3EC9CB1-72CD-4916-A73C-882BF80E5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8166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 dirty="0">
                <a:latin typeface="Arial"/>
                <a:cs typeface="Arial"/>
              </a:rPr>
              <a:t>La </a:t>
            </a:r>
            <a:r>
              <a:rPr lang="en-US" altLang="es-MX" sz="3200" b="1" dirty="0" err="1">
                <a:latin typeface="Arial"/>
                <a:cs typeface="Arial"/>
              </a:rPr>
              <a:t>Confederación</a:t>
            </a:r>
            <a:r>
              <a:rPr lang="en-US" altLang="es-MX" sz="3200" b="1" dirty="0">
                <a:latin typeface="Arial"/>
                <a:cs typeface="Arial"/>
              </a:rPr>
              <a:t> </a:t>
            </a:r>
            <a:r>
              <a:rPr lang="en-US" altLang="es-MX" sz="3200" b="1" dirty="0" err="1">
                <a:latin typeface="Arial"/>
                <a:cs typeface="Arial"/>
              </a:rPr>
              <a:t>Helvética</a:t>
            </a:r>
            <a:r>
              <a:rPr lang="en-US" altLang="es-MX" sz="3200" dirty="0">
                <a:latin typeface="Arial"/>
                <a:cs typeface="Arial"/>
              </a:rPr>
              <a:t>, </a:t>
            </a:r>
            <a:r>
              <a:rPr lang="en-US" altLang="es-MX" sz="3200" dirty="0" err="1">
                <a:latin typeface="Arial"/>
                <a:cs typeface="Arial"/>
              </a:rPr>
              <a:t>nación</a:t>
            </a:r>
            <a:r>
              <a:rPr lang="en-US" altLang="es-MX" sz="3200" dirty="0">
                <a:latin typeface="Arial"/>
                <a:cs typeface="Arial"/>
              </a:rPr>
              <a:t> plural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AFE8BE1-07C0-430E-B2A3-DA3B7F907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584325"/>
            <a:ext cx="8394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>
                <a:latin typeface="Arial" panose="020B0604020202020204" pitchFamily="34" charset="0"/>
              </a:rPr>
              <a:t> Superficie:  40,000 km</a:t>
            </a:r>
            <a:r>
              <a:rPr lang="en-US" altLang="es-MX" sz="3200" baseline="30000">
                <a:latin typeface="Arial" panose="020B0604020202020204" pitchFamily="34" charset="0"/>
              </a:rPr>
              <a:t>2</a:t>
            </a:r>
            <a:r>
              <a:rPr lang="en-US" altLang="es-MX" sz="3200">
                <a:latin typeface="Arial" panose="020B0604020202020204" pitchFamily="34" charset="0"/>
              </a:rPr>
              <a:t> (Mex 50</a:t>
            </a:r>
            <a:r>
              <a:rPr lang="en-US" altLang="es-MX">
                <a:latin typeface="Arial" panose="020B0604020202020204" pitchFamily="34" charset="0"/>
              </a:rPr>
              <a:t>x</a:t>
            </a:r>
            <a:r>
              <a:rPr lang="en-US" altLang="es-MX" sz="3200">
                <a:latin typeface="Arial" panose="020B0604020202020204" pitchFamily="34" charset="0"/>
              </a:rPr>
              <a:t> mayor)</a:t>
            </a: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CB8E5F0C-0F89-4774-BA9A-9D978D7F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438400"/>
            <a:ext cx="7785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Población:  8.5 </a:t>
            </a:r>
            <a:r>
              <a:rPr lang="en-US" altLang="es-MX" sz="3200" dirty="0" err="1">
                <a:latin typeface="Arial"/>
                <a:cs typeface="Arial"/>
              </a:rPr>
              <a:t>Mhab</a:t>
            </a:r>
            <a:r>
              <a:rPr lang="en-US" altLang="es-MX" sz="3200" dirty="0">
                <a:latin typeface="Arial"/>
                <a:cs typeface="Arial"/>
              </a:rPr>
              <a:t>    (Mex 14</a:t>
            </a:r>
            <a:r>
              <a:rPr lang="en-US" altLang="es-MX" dirty="0">
                <a:latin typeface="Arial"/>
                <a:cs typeface="Arial"/>
              </a:rPr>
              <a:t>x</a:t>
            </a:r>
            <a:r>
              <a:rPr lang="en-US" altLang="es-MX" sz="3200" dirty="0">
                <a:latin typeface="Arial"/>
                <a:cs typeface="Arial"/>
              </a:rPr>
              <a:t>);</a:t>
            </a: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826382F-DF9F-40E4-A9DE-EFA919820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5668963"/>
            <a:ext cx="7785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altLang="es-MX" sz="3200" dirty="0">
                <a:latin typeface="Arial"/>
                <a:cs typeface="Arial"/>
              </a:rPr>
              <a:t> El </a:t>
            </a:r>
            <a:r>
              <a:rPr lang="en-US" altLang="es-MX" sz="3200" dirty="0" err="1">
                <a:latin typeface="Arial"/>
                <a:cs typeface="Arial"/>
              </a:rPr>
              <a:t>papel</a:t>
            </a:r>
            <a:r>
              <a:rPr lang="en-US" altLang="es-MX" sz="3200" dirty="0">
                <a:latin typeface="Arial"/>
                <a:cs typeface="Arial"/>
              </a:rPr>
              <a:t> de la </a:t>
            </a:r>
            <a:r>
              <a:rPr lang="en-US" altLang="es-MX" sz="3200" dirty="0" err="1">
                <a:latin typeface="Arial"/>
                <a:cs typeface="Arial"/>
              </a:rPr>
              <a:t>geografía</a:t>
            </a:r>
          </a:p>
        </p:txBody>
      </p:sp>
      <p:graphicFrame>
        <p:nvGraphicFramePr>
          <p:cNvPr id="81926" name="Object 6">
            <a:extLst>
              <a:ext uri="{FF2B5EF4-FFF2-40B4-BE49-F238E27FC236}">
                <a16:creationId xmlns:a16="http://schemas.microsoft.com/office/drawing/2014/main" id="{AC095B32-CDE7-4D19-986D-9ABF00C48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6600"/>
          <a:ext cx="3819525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Hoja de cálculo" r:id="rId3" imgW="1533754" imgH="819607" progId="Excel.Sheet.8">
                  <p:embed/>
                </p:oleObj>
              </mc:Choice>
              <mc:Fallback>
                <p:oleObj name="Hoja de cálculo" r:id="rId3" imgW="1533754" imgH="819607" progId="Excel.Sheet.8">
                  <p:embed/>
                  <p:pic>
                    <p:nvPicPr>
                      <p:cNvPr id="81926" name="Object 6">
                        <a:extLst>
                          <a:ext uri="{FF2B5EF4-FFF2-40B4-BE49-F238E27FC236}">
                            <a16:creationId xmlns:a16="http://schemas.microsoft.com/office/drawing/2014/main" id="{AC095B32-CDE7-4D19-986D-9ABF00C484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6600"/>
                        <a:ext cx="3819525" cy="204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7" name="Object 7">
            <a:extLst>
              <a:ext uri="{FF2B5EF4-FFF2-40B4-BE49-F238E27FC236}">
                <a16:creationId xmlns:a16="http://schemas.microsoft.com/office/drawing/2014/main" id="{0EAC4456-D601-4962-8512-D004E220A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276600"/>
          <a:ext cx="3819525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Hoja de cálculo" r:id="rId5" imgW="1533754" imgH="657454" progId="Excel.Sheet.8">
                  <p:embed/>
                </p:oleObj>
              </mc:Choice>
              <mc:Fallback>
                <p:oleObj name="Hoja de cálculo" r:id="rId5" imgW="1533754" imgH="657454" progId="Excel.Sheet.8">
                  <p:embed/>
                  <p:pic>
                    <p:nvPicPr>
                      <p:cNvPr id="81927" name="Object 7">
                        <a:extLst>
                          <a:ext uri="{FF2B5EF4-FFF2-40B4-BE49-F238E27FC236}">
                            <a16:creationId xmlns:a16="http://schemas.microsoft.com/office/drawing/2014/main" id="{0EAC4456-D601-4962-8512-D004E220A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276600"/>
                        <a:ext cx="3819525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2" descr="Imagen que contiene dibujo, firmar, sostener, señal&#10;&#10;Descripción generada automáticamente">
            <a:extLst>
              <a:ext uri="{FF2B5EF4-FFF2-40B4-BE49-F238E27FC236}">
                <a16:creationId xmlns:a16="http://schemas.microsoft.com/office/drawing/2014/main" id="{8E5A0D05-B5ED-40E5-B8D6-7562A34F1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3931" y="5076568"/>
            <a:ext cx="152400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utoUpdateAnimBg="0"/>
      <p:bldP spid="8192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">
            <a:extLst>
              <a:ext uri="{FF2B5EF4-FFF2-40B4-BE49-F238E27FC236}">
                <a16:creationId xmlns:a16="http://schemas.microsoft.com/office/drawing/2014/main" id="{083E0126-FBC3-4217-921D-6429F303D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26 cantones suizos</a:t>
            </a:r>
          </a:p>
        </p:txBody>
      </p:sp>
      <p:pic>
        <p:nvPicPr>
          <p:cNvPr id="8195" name="Picture 4" descr="C:\Documents and Settings\emagar\Mis documentos\Mis imágenes\pay_SUI_002.jpg">
            <a:extLst>
              <a:ext uri="{FF2B5EF4-FFF2-40B4-BE49-F238E27FC236}">
                <a16:creationId xmlns:a16="http://schemas.microsoft.com/office/drawing/2014/main" id="{A71ACCDC-C34E-4559-8C39-607893DD3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924800" cy="51657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>
            <a:extLst>
              <a:ext uri="{FF2B5EF4-FFF2-40B4-BE49-F238E27FC236}">
                <a16:creationId xmlns:a16="http://schemas.microsoft.com/office/drawing/2014/main" id="{FECE47F1-54DB-4F7D-A4D3-752B7B7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260475"/>
            <a:ext cx="76327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69E4D9DB-A4A4-4A54-B7CC-32798D2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43000"/>
            <a:ext cx="2895600" cy="238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DFE5402-0DD6-48A4-8108-0E4AA2DFF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2590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emagar\Mis documentos\Mis imágenes\map of europe.jpg">
            <a:extLst>
              <a:ext uri="{FF2B5EF4-FFF2-40B4-BE49-F238E27FC236}">
                <a16:creationId xmlns:a16="http://schemas.microsoft.com/office/drawing/2014/main" id="{59C083AF-3114-4E21-8BCA-A7491FF5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-2743200"/>
            <a:ext cx="7694612" cy="1008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C7D6A020-AB17-48D6-9090-7D6E43739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6743700"/>
            <a:ext cx="11277600" cy="9906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0A9BE3-739B-4580-A17A-F0B430104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95400" y="-3467100"/>
            <a:ext cx="11277600" cy="4572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A83A3961-E847-436F-BF16-CC8986F87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La espina montañosa de Europa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C:\Documents and Settings\emagar\Mis documentos\Mis imágenes\aerial switzerland.jpg">
            <a:extLst>
              <a:ext uri="{FF2B5EF4-FFF2-40B4-BE49-F238E27FC236}">
                <a16:creationId xmlns:a16="http://schemas.microsoft.com/office/drawing/2014/main" id="{82BC76F6-60F8-4ACB-A153-B6754388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"/>
            <a:ext cx="4281488" cy="600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4">
            <a:extLst>
              <a:ext uri="{FF2B5EF4-FFF2-40B4-BE49-F238E27FC236}">
                <a16:creationId xmlns:a16="http://schemas.microsoft.com/office/drawing/2014/main" id="{4D26A275-BFAA-41CF-A0C5-B47BEBB2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0"/>
            <a:ext cx="5181600" cy="1143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Text Box 5">
            <a:extLst>
              <a:ext uri="{FF2B5EF4-FFF2-40B4-BE49-F238E27FC236}">
                <a16:creationId xmlns:a16="http://schemas.microsoft.com/office/drawing/2014/main" id="{2079BA9F-FA67-4AE7-9F34-1C2B98CA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69875"/>
            <a:ext cx="7785100" cy="57943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MX" sz="3200">
                <a:latin typeface="Arial" panose="020B0604020202020204" pitchFamily="34" charset="0"/>
              </a:rPr>
              <a:t>Topografía suiza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C7A4714D-D2D7-41E0-AD9C-29CD5B88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715000"/>
            <a:ext cx="4800600" cy="9461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MX" altLang="es-MX" sz="2800">
                <a:latin typeface="Arial" panose="020B0604020202020204" pitchFamily="34" charset="0"/>
              </a:rPr>
              <a:t>Aunque viven cerca, son muy distintos; Cachemira </a:t>
            </a:r>
            <a:endParaRPr lang="es-ES" altLang="es-MX" sz="2800">
              <a:latin typeface="Arial" panose="020B0604020202020204" pitchFamily="34" charset="0"/>
            </a:endParaRPr>
          </a:p>
        </p:txBody>
      </p:sp>
      <p:pic>
        <p:nvPicPr>
          <p:cNvPr id="72711" name="Picture 7">
            <a:extLst>
              <a:ext uri="{FF2B5EF4-FFF2-40B4-BE49-F238E27FC236}">
                <a16:creationId xmlns:a16="http://schemas.microsoft.com/office/drawing/2014/main" id="{D53204F6-A429-41AE-BEC7-CFE5CA63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90600"/>
            <a:ext cx="48736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2" name="Picture 8">
            <a:extLst>
              <a:ext uri="{FF2B5EF4-FFF2-40B4-BE49-F238E27FC236}">
                <a16:creationId xmlns:a16="http://schemas.microsoft.com/office/drawing/2014/main" id="{B8CD48FB-D529-4134-B940-9D00BCE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47750"/>
            <a:ext cx="60991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0" grpId="0" animBg="1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1067</Words>
  <Application>Microsoft Office PowerPoint</Application>
  <PresentationFormat>Presentación en pantalla (4:3)</PresentationFormat>
  <Paragraphs>184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UC San Diego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lastModifiedBy>ERIC MAGAR MEURS</cp:lastModifiedBy>
  <cp:revision>336</cp:revision>
  <cp:lastPrinted>2002-08-27T16:03:34Z</cp:lastPrinted>
  <dcterms:created xsi:type="dcterms:W3CDTF">2002-08-19T04:35:58Z</dcterms:created>
  <dcterms:modified xsi:type="dcterms:W3CDTF">2020-09-07T22:20:59Z</dcterms:modified>
</cp:coreProperties>
</file>